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4" r:id="rId3"/>
    <p:sldId id="257" r:id="rId4"/>
    <p:sldId id="258" r:id="rId5"/>
    <p:sldId id="268" r:id="rId6"/>
    <p:sldId id="265" r:id="rId7"/>
    <p:sldId id="266" r:id="rId8"/>
    <p:sldId id="269" r:id="rId9"/>
    <p:sldId id="259" r:id="rId10"/>
    <p:sldId id="262" r:id="rId11"/>
    <p:sldId id="263" r:id="rId12"/>
    <p:sldId id="271"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A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4" autoAdjust="0"/>
    <p:restoredTop sz="69608" autoAdjust="0"/>
  </p:normalViewPr>
  <p:slideViewPr>
    <p:cSldViewPr snapToGrid="0" snapToObjects="1">
      <p:cViewPr varScale="1">
        <p:scale>
          <a:sx n="76" d="100"/>
          <a:sy n="76" d="100"/>
        </p:scale>
        <p:origin x="1416"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661E2-557D-C142-AF54-FC949EAF83DA}" type="datetimeFigureOut">
              <a:rPr lang="en-US" smtClean="0"/>
              <a:t>5/20/2015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87370-6EE2-374F-9A73-9B14322338DF}" type="slidenum">
              <a:rPr lang="en-US" smtClean="0"/>
              <a:t>‹#›</a:t>
            </a:fld>
            <a:endParaRPr lang="en-US"/>
          </a:p>
        </p:txBody>
      </p:sp>
    </p:spTree>
    <p:extLst>
      <p:ext uri="{BB962C8B-B14F-4D97-AF65-F5344CB8AC3E}">
        <p14:creationId xmlns:p14="http://schemas.microsoft.com/office/powerpoint/2010/main" val="17307795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Good afternoon everyone, I’d like to share something very personal to me, my dad recently had a stroke and a lot of things have changed for him. He went from </a:t>
            </a:r>
          </a:p>
          <a:p>
            <a:pPr marL="0" indent="0">
              <a:buFontTx/>
              <a:buNone/>
            </a:pPr>
            <a:r>
              <a:rPr lang="en-US" baseline="0" dirty="0" smtClean="0"/>
              <a:t>0-20 pills overnight and he has to take those pills at the right time every day or else something bad could happen. To make matters worse – we’re 120 miles away from each other so I can’t be there to make sure he takes his pills on time.</a:t>
            </a:r>
          </a:p>
          <a:p>
            <a:pPr marL="0" indent="0">
              <a:buFontTx/>
              <a:buNone/>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1</a:t>
            </a:fld>
            <a:endParaRPr lang="en-US"/>
          </a:p>
        </p:txBody>
      </p:sp>
    </p:spTree>
    <p:extLst>
      <p:ext uri="{BB962C8B-B14F-4D97-AF65-F5344CB8AC3E}">
        <p14:creationId xmlns:p14="http://schemas.microsoft.com/office/powerpoint/2010/main" val="345113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 us</a:t>
            </a:r>
            <a:r>
              <a:rPr lang="en-US" baseline="0" dirty="0" smtClean="0"/>
              <a:t> look a </a:t>
            </a:r>
            <a:r>
              <a:rPr lang="en-US" baseline="0" dirty="0" err="1" smtClean="0"/>
              <a:t>lil</a:t>
            </a:r>
            <a:r>
              <a:rPr lang="en-US" baseline="0" dirty="0" smtClean="0"/>
              <a:t> deeper into the problems Andrew just mentioned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a:t>
            </a:r>
            <a:r>
              <a:rPr lang="en-US" baseline="30000" dirty="0" smtClean="0"/>
              <a:t>st</a:t>
            </a:r>
            <a:r>
              <a:rPr lang="en-US" baseline="0" dirty="0" smtClean="0"/>
              <a:t> with so much going on in our lives, there are high chances that we tend to forget taking pills at the right 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a:t>
            </a:r>
            <a:r>
              <a:rPr lang="en-US" baseline="30000" dirty="0" smtClean="0"/>
              <a:t>nd</a:t>
            </a:r>
            <a:r>
              <a:rPr lang="en-US" baseline="0" dirty="0" smtClean="0"/>
              <a:t> – not everyone of us are living with our loved ones and hence we get CONCERNED more about them if they are taking the </a:t>
            </a:r>
            <a:r>
              <a:rPr lang="en-US" baseline="0" dirty="0" err="1" smtClean="0"/>
              <a:t>medicatiosn</a:t>
            </a:r>
            <a:r>
              <a:rPr lang="en-US" baseline="0" dirty="0" smtClean="0"/>
              <a:t> on time – very imp for them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a:t>
            </a:r>
            <a:r>
              <a:rPr lang="en-US" baseline="30000" dirty="0" smtClean="0"/>
              <a:t>rd</a:t>
            </a:r>
            <a:r>
              <a:rPr lang="en-US" baseline="0" dirty="0" smtClean="0"/>
              <a:t> – For a person who takes too many pills,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2</a:t>
            </a:fld>
            <a:endParaRPr lang="en-US"/>
          </a:p>
        </p:txBody>
      </p:sp>
    </p:spTree>
    <p:extLst>
      <p:ext uri="{BB962C8B-B14F-4D97-AF65-F5344CB8AC3E}">
        <p14:creationId xmlns:p14="http://schemas.microsoft.com/office/powerpoint/2010/main" val="392626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a:t>
            </a:r>
            <a:r>
              <a:rPr lang="en-US" baseline="0" dirty="0" smtClean="0"/>
              <a:t> research, 70% of healthcare issues can be resolved much faster and much easier if people take pills at  the right time</a:t>
            </a:r>
          </a:p>
          <a:p>
            <a:r>
              <a:rPr lang="en-US" dirty="0" smtClean="0"/>
              <a:t>We spoke with people from different age groups</a:t>
            </a:r>
          </a:p>
          <a:p>
            <a:r>
              <a:rPr lang="en-US" smtClean="0"/>
              <a:t>Lets look at</a:t>
            </a:r>
            <a:r>
              <a:rPr lang="en-US" baseline="0" smtClean="0"/>
              <a:t> the combination of their thoughts and our ideas</a:t>
            </a:r>
            <a:endParaRPr lang="en-US" smtClean="0"/>
          </a:p>
          <a:p>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3</a:t>
            </a:fld>
            <a:endParaRPr lang="en-US"/>
          </a:p>
        </p:txBody>
      </p:sp>
    </p:spTree>
    <p:extLst>
      <p:ext uri="{BB962C8B-B14F-4D97-AF65-F5344CB8AC3E}">
        <p14:creationId xmlns:p14="http://schemas.microsoft.com/office/powerpoint/2010/main" val="327297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 we present to</a:t>
            </a:r>
            <a:r>
              <a:rPr lang="en-US" baseline="0" dirty="0" smtClean="0"/>
              <a:t> you our innovative, </a:t>
            </a:r>
            <a:r>
              <a:rPr lang="en-US" baseline="0" dirty="0" err="1" smtClean="0"/>
              <a:t>vloud</a:t>
            </a:r>
            <a:r>
              <a:rPr lang="en-US" baseline="0" dirty="0" smtClean="0"/>
              <a:t> based and portable  device – REMI</a:t>
            </a:r>
          </a:p>
          <a:p>
            <a:r>
              <a:rPr lang="en-US" baseline="0" dirty="0" smtClean="0"/>
              <a:t>Which </a:t>
            </a:r>
            <a:r>
              <a:rPr lang="en-US" baseline="0" dirty="0" err="1" smtClean="0"/>
              <a:t>wil</a:t>
            </a:r>
            <a:r>
              <a:rPr lang="en-US" baseline="0" dirty="0" smtClean="0"/>
              <a:t> take care of these problems</a:t>
            </a: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4</a:t>
            </a:fld>
            <a:endParaRPr lang="en-US"/>
          </a:p>
        </p:txBody>
      </p:sp>
    </p:spTree>
    <p:extLst>
      <p:ext uri="{BB962C8B-B14F-4D97-AF65-F5344CB8AC3E}">
        <p14:creationId xmlns:p14="http://schemas.microsoft.com/office/powerpoint/2010/main" val="43302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6</a:t>
            </a:fld>
            <a:endParaRPr lang="en-US"/>
          </a:p>
        </p:txBody>
      </p:sp>
    </p:spTree>
    <p:extLst>
      <p:ext uri="{BB962C8B-B14F-4D97-AF65-F5344CB8AC3E}">
        <p14:creationId xmlns:p14="http://schemas.microsoft.com/office/powerpoint/2010/main" val="145224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1) Set real time non invasive</a:t>
            </a:r>
            <a:r>
              <a:rPr lang="en-US" baseline="0" dirty="0" smtClean="0"/>
              <a:t> </a:t>
            </a:r>
            <a:r>
              <a:rPr lang="en-US" dirty="0" smtClean="0"/>
              <a:t>REMINDERS</a:t>
            </a:r>
            <a:r>
              <a:rPr lang="en-US" baseline="0" dirty="0" smtClean="0"/>
              <a:t> - </a:t>
            </a:r>
            <a:r>
              <a:rPr lang="en-US" baseline="0" dirty="0" err="1" smtClean="0"/>
              <a:t>throgh</a:t>
            </a:r>
            <a:r>
              <a:rPr lang="en-US" baseline="0" dirty="0" smtClean="0"/>
              <a:t> device / app</a:t>
            </a:r>
          </a:p>
          <a:p>
            <a:pPr marL="171450" indent="-171450">
              <a:buFontTx/>
              <a:buChar char="-"/>
            </a:pPr>
            <a:endParaRPr lang="en-US" dirty="0" smtClean="0"/>
          </a:p>
          <a:p>
            <a:pPr marL="0" indent="0">
              <a:buFontTx/>
              <a:buNone/>
            </a:pPr>
            <a:r>
              <a:rPr lang="en-US" dirty="0" smtClean="0"/>
              <a:t>2)Connectivity to App</a:t>
            </a:r>
            <a:r>
              <a:rPr lang="en-US" baseline="0" dirty="0" smtClean="0"/>
              <a:t> &amp;  cloud  – track medication history  + no overdose</a:t>
            </a:r>
          </a:p>
          <a:p>
            <a:pPr marL="0" indent="0">
              <a:buFontTx/>
              <a:buNone/>
            </a:pPr>
            <a:endParaRPr lang="en-US" baseline="0" dirty="0" smtClean="0"/>
          </a:p>
          <a:p>
            <a:pPr marL="0" indent="0">
              <a:buFontTx/>
              <a:buNone/>
            </a:pPr>
            <a:r>
              <a:rPr lang="en-US" baseline="0" dirty="0" smtClean="0"/>
              <a:t>3) Sensors track the exact dosage out +  track  - what and when </a:t>
            </a:r>
          </a:p>
          <a:p>
            <a:pPr marL="0" indent="0">
              <a:buFontTx/>
              <a:buNone/>
            </a:pPr>
            <a:endParaRPr lang="en-US" baseline="0" dirty="0" smtClean="0"/>
          </a:p>
          <a:p>
            <a:pPr marL="0" indent="0">
              <a:buFontTx/>
              <a:buNone/>
            </a:pPr>
            <a:r>
              <a:rPr lang="en-US" baseline="0" dirty="0" smtClean="0"/>
              <a:t>4) LED – guides you to right container</a:t>
            </a: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7</a:t>
            </a:fld>
            <a:endParaRPr lang="en-US"/>
          </a:p>
        </p:txBody>
      </p:sp>
    </p:spTree>
    <p:extLst>
      <p:ext uri="{BB962C8B-B14F-4D97-AF65-F5344CB8AC3E}">
        <p14:creationId xmlns:p14="http://schemas.microsoft.com/office/powerpoint/2010/main" val="313664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We</a:t>
            </a:r>
            <a:r>
              <a:rPr lang="en-US" baseline="0" dirty="0" smtClean="0"/>
              <a:t> have done thorough research and there are some products in the market but we have some very key differentiators in our product.</a:t>
            </a:r>
            <a:endParaRPr lang="en-US" dirty="0" smtClean="0"/>
          </a:p>
          <a:p>
            <a:pPr marL="228600" indent="-228600">
              <a:buAutoNum type="arabicParenR"/>
            </a:pPr>
            <a:endParaRPr lang="en-US" dirty="0" smtClean="0"/>
          </a:p>
          <a:p>
            <a:pPr marL="228600" indent="-228600">
              <a:buAutoNum type="arabicParenR"/>
            </a:pPr>
            <a:r>
              <a:rPr lang="en-US" dirty="0" smtClean="0"/>
              <a:t>Refill</a:t>
            </a:r>
          </a:p>
          <a:p>
            <a:pPr marL="228600" indent="-228600">
              <a:buAutoNum type="arabicParenR"/>
            </a:pPr>
            <a:r>
              <a:rPr lang="en-US" dirty="0" smtClean="0"/>
              <a:t>For everyone</a:t>
            </a:r>
          </a:p>
          <a:p>
            <a:pPr marL="228600" indent="-228600">
              <a:buAutoNum type="arabicParenR"/>
            </a:pPr>
            <a:r>
              <a:rPr lang="en-US" dirty="0" smtClean="0"/>
              <a:t>Portable + child lock</a:t>
            </a:r>
          </a:p>
          <a:p>
            <a:pPr marL="228600" indent="-228600">
              <a:buAutoNum type="arabicParenR"/>
            </a:pPr>
            <a:r>
              <a:rPr lang="en-US" dirty="0" smtClean="0"/>
              <a:t>price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9</a:t>
            </a:fld>
            <a:endParaRPr lang="en-US"/>
          </a:p>
        </p:txBody>
      </p:sp>
    </p:spTree>
    <p:extLst>
      <p:ext uri="{BB962C8B-B14F-4D97-AF65-F5344CB8AC3E}">
        <p14:creationId xmlns:p14="http://schemas.microsoft.com/office/powerpoint/2010/main" val="133979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Healthcare</a:t>
            </a:r>
            <a:r>
              <a:rPr lang="en-US" baseline="0" dirty="0" smtClean="0"/>
              <a:t> is a billion-dollar industry</a:t>
            </a:r>
          </a:p>
          <a:p>
            <a:r>
              <a:rPr lang="en-US" baseline="0" dirty="0" smtClean="0"/>
              <a:t>Intel is one of the key players</a:t>
            </a:r>
          </a:p>
          <a:p>
            <a:endParaRPr lang="en-US" baseline="0" dirty="0" smtClean="0"/>
          </a:p>
          <a:p>
            <a:r>
              <a:rPr lang="en-US" baseline="0" dirty="0" smtClean="0"/>
              <a:t>Browsing through Intel site – I saw they are working on Privacy, Security, Secure </a:t>
            </a:r>
            <a:r>
              <a:rPr lang="en-US" baseline="0" dirty="0" err="1" smtClean="0"/>
              <a:t>CLoud</a:t>
            </a:r>
            <a:endParaRPr lang="en-US" baseline="0" dirty="0" smtClean="0"/>
          </a:p>
          <a:p>
            <a:endParaRPr lang="en-US" baseline="0" dirty="0" smtClean="0"/>
          </a:p>
          <a:p>
            <a:r>
              <a:rPr lang="en-US" baseline="0" dirty="0" smtClean="0"/>
              <a:t>Our product is strategically aligned with the Intel initiatives in the field of healthcare, using the power of INTEL EDISON </a:t>
            </a:r>
            <a:endParaRPr lang="en-US" dirty="0"/>
          </a:p>
        </p:txBody>
      </p:sp>
      <p:sp>
        <p:nvSpPr>
          <p:cNvPr id="4" name="Slide Number Placeholder 3"/>
          <p:cNvSpPr>
            <a:spLocks noGrp="1"/>
          </p:cNvSpPr>
          <p:nvPr>
            <p:ph type="sldNum" sz="quarter" idx="10"/>
          </p:nvPr>
        </p:nvSpPr>
        <p:spPr/>
        <p:txBody>
          <a:bodyPr/>
          <a:lstStyle/>
          <a:p>
            <a:fld id="{87987370-6EE2-374F-9A73-9B14322338DF}" type="slidenum">
              <a:rPr lang="en-US" smtClean="0"/>
              <a:t>10</a:t>
            </a:fld>
            <a:endParaRPr lang="en-US"/>
          </a:p>
        </p:txBody>
      </p:sp>
    </p:spTree>
    <p:extLst>
      <p:ext uri="{BB962C8B-B14F-4D97-AF65-F5344CB8AC3E}">
        <p14:creationId xmlns:p14="http://schemas.microsoft.com/office/powerpoint/2010/main" val="193353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848D3-2696-9848-B9FB-B4E9DA71EA2C}"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40018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848D3-2696-9848-B9FB-B4E9DA71EA2C}"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219129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848D3-2696-9848-B9FB-B4E9DA71EA2C}"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148851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848D3-2696-9848-B9FB-B4E9DA71EA2C}"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1268390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7848D3-2696-9848-B9FB-B4E9DA71EA2C}" type="datetimeFigureOut">
              <a:rPr lang="en-US" smtClean="0"/>
              <a:t>5/20/2015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31697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7848D3-2696-9848-B9FB-B4E9DA71EA2C}"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920876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7848D3-2696-9848-B9FB-B4E9DA71EA2C}" type="datetimeFigureOut">
              <a:rPr lang="en-US" smtClean="0"/>
              <a:t>5/20/2015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1811559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7848D3-2696-9848-B9FB-B4E9DA71EA2C}" type="datetimeFigureOut">
              <a:rPr lang="en-US" smtClean="0"/>
              <a:t>5/20/2015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148764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848D3-2696-9848-B9FB-B4E9DA71EA2C}" type="datetimeFigureOut">
              <a:rPr lang="en-US" smtClean="0"/>
              <a:t>5/20/2015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289661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848D3-2696-9848-B9FB-B4E9DA71EA2C}"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328802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848D3-2696-9848-B9FB-B4E9DA71EA2C}" type="datetimeFigureOut">
              <a:rPr lang="en-US" smtClean="0"/>
              <a:t>5/20/2015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50B8D-E73F-EA43-85A7-DB4E0948FDAB}" type="slidenum">
              <a:rPr lang="en-US" smtClean="0"/>
              <a:t>‹#›</a:t>
            </a:fld>
            <a:endParaRPr lang="en-US"/>
          </a:p>
        </p:txBody>
      </p:sp>
    </p:spTree>
    <p:extLst>
      <p:ext uri="{BB962C8B-B14F-4D97-AF65-F5344CB8AC3E}">
        <p14:creationId xmlns:p14="http://schemas.microsoft.com/office/powerpoint/2010/main" val="1871797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848D3-2696-9848-B9FB-B4E9DA71EA2C}" type="datetimeFigureOut">
              <a:rPr lang="en-US" smtClean="0"/>
              <a:t>5/20/2015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50B8D-E73F-EA43-85A7-DB4E0948FDAB}" type="slidenum">
              <a:rPr lang="en-US" smtClean="0"/>
              <a:t>‹#›</a:t>
            </a:fld>
            <a:endParaRPr lang="en-US"/>
          </a:p>
        </p:txBody>
      </p:sp>
    </p:spTree>
    <p:extLst>
      <p:ext uri="{BB962C8B-B14F-4D97-AF65-F5344CB8AC3E}">
        <p14:creationId xmlns:p14="http://schemas.microsoft.com/office/powerpoint/2010/main" val="1875902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6.jpe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8.wdp"/><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e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orbis-42-17709773.jp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3931" t="8424" b="6381"/>
          <a:stretch/>
        </p:blipFill>
        <p:spPr>
          <a:xfrm>
            <a:off x="2820" y="-13769"/>
            <a:ext cx="9169402" cy="6858000"/>
          </a:xfrm>
          <a:prstGeom prst="rect">
            <a:avLst/>
          </a:prstGeom>
        </p:spPr>
      </p:pic>
      <p:sp>
        <p:nvSpPr>
          <p:cNvPr id="10" name="Oval 9"/>
          <p:cNvSpPr/>
          <p:nvPr/>
        </p:nvSpPr>
        <p:spPr>
          <a:xfrm>
            <a:off x="2390465" y="1176081"/>
            <a:ext cx="4388748" cy="4388748"/>
          </a:xfrm>
          <a:prstGeom prst="ellipse">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737471" y="3552813"/>
            <a:ext cx="4089367" cy="553998"/>
          </a:xfrm>
          <a:prstGeom prst="rect">
            <a:avLst/>
          </a:prstGeom>
          <a:noFill/>
        </p:spPr>
        <p:txBody>
          <a:bodyPr wrap="square" rtlCol="0">
            <a:spAutoFit/>
          </a:bodyPr>
          <a:lstStyle/>
          <a:p>
            <a:r>
              <a:rPr lang="en-US" sz="3000" dirty="0" smtClean="0">
                <a:solidFill>
                  <a:schemeClr val="bg1"/>
                </a:solidFill>
                <a:latin typeface="Arial"/>
                <a:cs typeface="Arial"/>
              </a:rPr>
              <a:t>(Smart Pill Reminder)</a:t>
            </a:r>
            <a:endParaRPr lang="en-US" sz="3000" dirty="0">
              <a:solidFill>
                <a:schemeClr val="bg1"/>
              </a:solidFill>
              <a:latin typeface="Arial"/>
              <a:cs typeface="Arial"/>
            </a:endParaRPr>
          </a:p>
        </p:txBody>
      </p:sp>
      <p:sp>
        <p:nvSpPr>
          <p:cNvPr id="5" name="TextBox 4"/>
          <p:cNvSpPr txBox="1"/>
          <p:nvPr/>
        </p:nvSpPr>
        <p:spPr>
          <a:xfrm>
            <a:off x="3111500" y="2999787"/>
            <a:ext cx="2984500" cy="584776"/>
          </a:xfrm>
          <a:prstGeom prst="rect">
            <a:avLst/>
          </a:prstGeom>
          <a:noFill/>
        </p:spPr>
        <p:txBody>
          <a:bodyPr wrap="square" rtlCol="0">
            <a:spAutoFit/>
          </a:bodyPr>
          <a:lstStyle/>
          <a:p>
            <a:pPr algn="ctr"/>
            <a:r>
              <a:rPr lang="en-US" sz="3200" dirty="0" smtClean="0">
                <a:solidFill>
                  <a:schemeClr val="bg1"/>
                </a:solidFill>
                <a:latin typeface="Arial"/>
                <a:cs typeface="Arial"/>
              </a:rPr>
              <a:t>REMI</a:t>
            </a:r>
            <a:endParaRPr lang="en-US" sz="3200" dirty="0"/>
          </a:p>
        </p:txBody>
      </p:sp>
      <p:sp>
        <p:nvSpPr>
          <p:cNvPr id="2" name="TextBox 1"/>
          <p:cNvSpPr txBox="1"/>
          <p:nvPr/>
        </p:nvSpPr>
        <p:spPr>
          <a:xfrm>
            <a:off x="6307665" y="4996011"/>
            <a:ext cx="2730500" cy="2031325"/>
          </a:xfrm>
          <a:prstGeom prst="rect">
            <a:avLst/>
          </a:prstGeom>
          <a:noFill/>
        </p:spPr>
        <p:txBody>
          <a:bodyPr wrap="square" rtlCol="0">
            <a:spAutoFit/>
          </a:bodyPr>
          <a:lstStyle/>
          <a:p>
            <a:pPr algn="r"/>
            <a:r>
              <a:rPr lang="en-US" u="sng" dirty="0" smtClean="0"/>
              <a:t>Team </a:t>
            </a:r>
            <a:r>
              <a:rPr lang="en-US" u="sng" dirty="0" err="1" smtClean="0"/>
              <a:t>Monado</a:t>
            </a:r>
            <a:r>
              <a:rPr lang="en-US" u="sng" dirty="0" smtClean="0"/>
              <a:t> Solutions:</a:t>
            </a:r>
          </a:p>
          <a:p>
            <a:endParaRPr lang="en-US" dirty="0" smtClean="0"/>
          </a:p>
          <a:p>
            <a:pPr algn="r"/>
            <a:r>
              <a:rPr lang="en-US" dirty="0" err="1" smtClean="0"/>
              <a:t>Ladimer</a:t>
            </a:r>
            <a:r>
              <a:rPr lang="en-US" dirty="0" smtClean="0"/>
              <a:t> </a:t>
            </a:r>
            <a:r>
              <a:rPr lang="en-US" dirty="0" err="1" smtClean="0"/>
              <a:t>Elyeh</a:t>
            </a:r>
            <a:endParaRPr lang="en-US" dirty="0" smtClean="0"/>
          </a:p>
          <a:p>
            <a:pPr algn="r"/>
            <a:r>
              <a:rPr lang="en-US" dirty="0" smtClean="0"/>
              <a:t>Jon Andrew Hernandez</a:t>
            </a:r>
          </a:p>
          <a:p>
            <a:pPr algn="r"/>
            <a:r>
              <a:rPr lang="en-US" dirty="0" err="1" smtClean="0"/>
              <a:t>Navjot</a:t>
            </a:r>
            <a:r>
              <a:rPr lang="en-US" dirty="0" smtClean="0"/>
              <a:t> Bola</a:t>
            </a:r>
          </a:p>
          <a:p>
            <a:pPr algn="r"/>
            <a:r>
              <a:rPr lang="en-US" dirty="0" err="1" smtClean="0"/>
              <a:t>Shivani</a:t>
            </a:r>
            <a:r>
              <a:rPr lang="en-US" dirty="0" smtClean="0"/>
              <a:t> Aurora</a:t>
            </a:r>
          </a:p>
          <a:p>
            <a:endParaRPr lang="en-US" dirty="0"/>
          </a:p>
        </p:txBody>
      </p:sp>
    </p:spTree>
    <p:extLst>
      <p:ext uri="{BB962C8B-B14F-4D97-AF65-F5344CB8AC3E}">
        <p14:creationId xmlns:p14="http://schemas.microsoft.com/office/powerpoint/2010/main" val="2609813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493" y="3531315"/>
            <a:ext cx="9161493" cy="3025060"/>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Content Placeholder 5"/>
          <p:cNvPicPr>
            <a:picLocks noChangeAspect="1"/>
          </p:cNvPicPr>
          <p:nvPr/>
        </p:nvPicPr>
        <p:blipFill rotWithShape="1">
          <a:blip r:embed="rId3">
            <a:alphaModFix amt="30000"/>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rcRect t="1797" r="26531" b="1797"/>
          <a:stretch/>
        </p:blipFill>
        <p:spPr>
          <a:xfrm>
            <a:off x="-17493" y="1"/>
            <a:ext cx="9161494" cy="6858000"/>
          </a:xfrm>
          <a:prstGeom prst="rect">
            <a:avLst/>
          </a:prstGeom>
        </p:spPr>
      </p:pic>
      <p:pic>
        <p:nvPicPr>
          <p:cNvPr id="6" name="Content Placeholder 5"/>
          <p:cNvPicPr>
            <a:picLocks noGrp="1" noChangeAspect="1"/>
          </p:cNvPicPr>
          <p:nvPr>
            <p:ph idx="1"/>
          </p:nvPr>
        </p:nvPicPr>
        <p:blipFill>
          <a:blip r:embed="rId5"/>
          <a:srcRect t="1797" b="1797"/>
          <a:stretch>
            <a:fillRect/>
          </a:stretch>
        </p:blipFill>
        <p:spPr>
          <a:xfrm>
            <a:off x="188912" y="3967878"/>
            <a:ext cx="4257676" cy="2341558"/>
          </a:xfrm>
        </p:spPr>
      </p:pic>
      <p:sp>
        <p:nvSpPr>
          <p:cNvPr id="7" name="TextBox 6"/>
          <p:cNvSpPr txBox="1"/>
          <p:nvPr/>
        </p:nvSpPr>
        <p:spPr>
          <a:xfrm>
            <a:off x="457200" y="1417638"/>
            <a:ext cx="7669886" cy="1323439"/>
          </a:xfrm>
          <a:prstGeom prst="rect">
            <a:avLst/>
          </a:prstGeom>
          <a:noFill/>
        </p:spPr>
        <p:txBody>
          <a:bodyPr wrap="square" rtlCol="0">
            <a:spAutoFit/>
          </a:bodyPr>
          <a:lstStyle/>
          <a:p>
            <a:r>
              <a:rPr lang="en-US" sz="2000" dirty="0" smtClean="0"/>
              <a:t>Strategically aligns with Intel’s initiative to develop a healthcare delivery system as an ecosystem where technology plays a role in:</a:t>
            </a:r>
          </a:p>
          <a:p>
            <a:pPr marL="342900" indent="-342900">
              <a:buFont typeface="Arial"/>
              <a:buChar char="•"/>
            </a:pPr>
            <a:r>
              <a:rPr lang="en-US" sz="2000" dirty="0" smtClean="0"/>
              <a:t>Empowering </a:t>
            </a:r>
            <a:r>
              <a:rPr lang="en-US" sz="2000" dirty="0"/>
              <a:t>patients and smart care teams and </a:t>
            </a:r>
            <a:r>
              <a:rPr lang="en-US" sz="2000" dirty="0" smtClean="0"/>
              <a:t>networks</a:t>
            </a:r>
            <a:endParaRPr lang="en-US" sz="2000" dirty="0"/>
          </a:p>
          <a:p>
            <a:pPr marL="342900" indent="-342900">
              <a:buFont typeface="Arial"/>
              <a:buChar char="•"/>
            </a:pPr>
            <a:r>
              <a:rPr lang="en-US" sz="2000" dirty="0" smtClean="0"/>
              <a:t>Developing patient</a:t>
            </a:r>
            <a:r>
              <a:rPr lang="en-US" sz="2000" dirty="0"/>
              <a:t>-centric application of </a:t>
            </a:r>
            <a:r>
              <a:rPr lang="en-US" sz="2000" dirty="0" smtClean="0"/>
              <a:t>“</a:t>
            </a:r>
            <a:r>
              <a:rPr lang="en-US" sz="2000" dirty="0"/>
              <a:t>care anywhere.”</a:t>
            </a:r>
          </a:p>
        </p:txBody>
      </p:sp>
      <p:sp>
        <p:nvSpPr>
          <p:cNvPr id="8" name="TextBox 7"/>
          <p:cNvSpPr txBox="1"/>
          <p:nvPr/>
        </p:nvSpPr>
        <p:spPr>
          <a:xfrm>
            <a:off x="4446588" y="3832940"/>
            <a:ext cx="4524375" cy="2585323"/>
          </a:xfrm>
          <a:prstGeom prst="rect">
            <a:avLst/>
          </a:prstGeom>
          <a:noFill/>
        </p:spPr>
        <p:txBody>
          <a:bodyPr wrap="square" rtlCol="0">
            <a:spAutoFit/>
          </a:bodyPr>
          <a:lstStyle/>
          <a:p>
            <a:r>
              <a:rPr lang="en-US" i="1" dirty="0" smtClean="0"/>
              <a:t>Intel </a:t>
            </a:r>
            <a:r>
              <a:rPr lang="en-US" i="1" dirty="0"/>
              <a:t>Corporation’s vision is to deliver innovative computing technologies and solutions that will improve the quality of healthcare delivery and access while reducing unnecessary costs for billions of people worldwide. Intel teams with governments, healthcare organizations, and technology innovators worldwide to build tomorrow’s health IT tools and services.</a:t>
            </a:r>
          </a:p>
        </p:txBody>
      </p:sp>
      <p:sp>
        <p:nvSpPr>
          <p:cNvPr id="10" name="Rectangle 9"/>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WHAT’S IN FOR INTEL?</a:t>
            </a:r>
            <a:endParaRPr lang="en-US" sz="3200" dirty="0"/>
          </a:p>
        </p:txBody>
      </p:sp>
    </p:spTree>
    <p:extLst>
      <p:ext uri="{BB962C8B-B14F-4D97-AF65-F5344CB8AC3E}">
        <p14:creationId xmlns:p14="http://schemas.microsoft.com/office/powerpoint/2010/main" val="3643635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st.jpg"/>
          <p:cNvPicPr>
            <a:picLocks noChangeAspect="1"/>
          </p:cNvPicPr>
          <p:nvPr/>
        </p:nvPicPr>
        <p:blipFill rotWithShape="1">
          <a:blip r:embed="rId2">
            <a:alphaModFix amt="44000"/>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r="11196"/>
          <a:stretch/>
        </p:blipFill>
        <p:spPr>
          <a:xfrm>
            <a:off x="0" y="0"/>
            <a:ext cx="9159875" cy="6873875"/>
          </a:xfrm>
          <a:prstGeom prst="rect">
            <a:avLst/>
          </a:prstGeom>
        </p:spPr>
      </p:pic>
      <p:sp>
        <p:nvSpPr>
          <p:cNvPr id="5" name="Rectangle 4"/>
          <p:cNvSpPr/>
          <p:nvPr/>
        </p:nvSpPr>
        <p:spPr>
          <a:xfrm>
            <a:off x="1968500" y="0"/>
            <a:ext cx="5630333" cy="1073120"/>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735667" y="119013"/>
            <a:ext cx="6387036" cy="954107"/>
          </a:xfrm>
          <a:prstGeom prst="rect">
            <a:avLst/>
          </a:prstGeom>
          <a:noFill/>
        </p:spPr>
        <p:txBody>
          <a:bodyPr wrap="square" rtlCol="0">
            <a:spAutoFit/>
          </a:bodyPr>
          <a:lstStyle/>
          <a:p>
            <a:pPr algn="ctr"/>
            <a:r>
              <a:rPr lang="en-US" sz="3200" dirty="0" smtClean="0">
                <a:solidFill>
                  <a:schemeClr val="bg1"/>
                </a:solidFill>
                <a:latin typeface="Arial"/>
                <a:cs typeface="Arial"/>
              </a:rPr>
              <a:t>PARTNERSHIP</a:t>
            </a:r>
          </a:p>
          <a:p>
            <a:pPr algn="ctr"/>
            <a:r>
              <a:rPr lang="en-US" sz="2400" dirty="0" smtClean="0">
                <a:solidFill>
                  <a:schemeClr val="bg1"/>
                </a:solidFill>
                <a:latin typeface="Arial"/>
                <a:cs typeface="Arial"/>
              </a:rPr>
              <a:t> (Bigger Picture)</a:t>
            </a:r>
            <a:endParaRPr lang="en-US" sz="2400" dirty="0"/>
          </a:p>
        </p:txBody>
      </p:sp>
      <p:sp>
        <p:nvSpPr>
          <p:cNvPr id="8" name="Rectangle 7"/>
          <p:cNvSpPr/>
          <p:nvPr/>
        </p:nvSpPr>
        <p:spPr>
          <a:xfrm>
            <a:off x="552450" y="1504950"/>
            <a:ext cx="8115300" cy="1257300"/>
          </a:xfrm>
          <a:prstGeom prst="rect">
            <a:avLst/>
          </a:prstGeom>
          <a:noFill/>
          <a:ln w="57150" cmpd="sng">
            <a:solidFill>
              <a:srgbClr val="169A9B">
                <a:alpha val="7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552450" y="3168649"/>
            <a:ext cx="8115300" cy="1609725"/>
          </a:xfrm>
          <a:prstGeom prst="rect">
            <a:avLst/>
          </a:prstGeom>
          <a:noFill/>
          <a:ln w="57150" cmpd="sng">
            <a:solidFill>
              <a:srgbClr val="169A9B">
                <a:alpha val="7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52450" y="5181600"/>
            <a:ext cx="8115300" cy="1257300"/>
          </a:xfrm>
          <a:prstGeom prst="rect">
            <a:avLst/>
          </a:prstGeom>
          <a:noFill/>
          <a:ln w="57150" cmpd="sng">
            <a:solidFill>
              <a:srgbClr val="169A9B">
                <a:alpha val="7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552450" y="5238571"/>
            <a:ext cx="8274050" cy="923330"/>
          </a:xfrm>
          <a:prstGeom prst="rect">
            <a:avLst/>
          </a:prstGeom>
          <a:noFill/>
        </p:spPr>
        <p:txBody>
          <a:bodyPr wrap="square" rtlCol="0">
            <a:spAutoFit/>
          </a:bodyPr>
          <a:lstStyle/>
          <a:p>
            <a:r>
              <a:rPr lang="en-US" b="1" u="sng" dirty="0"/>
              <a:t>Insurance Companies</a:t>
            </a:r>
          </a:p>
          <a:p>
            <a:pPr marL="742950" lvl="1" indent="-285750">
              <a:buFont typeface="Arial"/>
              <a:buChar char="•"/>
            </a:pPr>
            <a:r>
              <a:rPr lang="en-US" dirty="0"/>
              <a:t>Prevent excessive bills by offering this device to patients</a:t>
            </a:r>
          </a:p>
          <a:p>
            <a:pPr lvl="1"/>
            <a:r>
              <a:rPr lang="en-US" dirty="0" smtClean="0"/>
              <a:t>      (</a:t>
            </a:r>
            <a:r>
              <a:rPr lang="en-US" dirty="0"/>
              <a:t>preventive care</a:t>
            </a:r>
            <a:r>
              <a:rPr lang="en-US" dirty="0" smtClean="0"/>
              <a:t>)</a:t>
            </a:r>
            <a:endParaRPr lang="en-US" dirty="0"/>
          </a:p>
        </p:txBody>
      </p:sp>
      <p:sp>
        <p:nvSpPr>
          <p:cNvPr id="13" name="TextBox 12"/>
          <p:cNvSpPr txBox="1"/>
          <p:nvPr/>
        </p:nvSpPr>
        <p:spPr>
          <a:xfrm>
            <a:off x="730250" y="3301046"/>
            <a:ext cx="7937500" cy="1477328"/>
          </a:xfrm>
          <a:prstGeom prst="rect">
            <a:avLst/>
          </a:prstGeom>
          <a:noFill/>
        </p:spPr>
        <p:txBody>
          <a:bodyPr wrap="square" rtlCol="0">
            <a:spAutoFit/>
          </a:bodyPr>
          <a:lstStyle/>
          <a:p>
            <a:r>
              <a:rPr lang="en-US" b="1" u="sng" dirty="0"/>
              <a:t>Pharmacies</a:t>
            </a:r>
          </a:p>
          <a:p>
            <a:pPr marL="742950" lvl="1" indent="-285750">
              <a:buFont typeface="Arial"/>
              <a:buChar char="•"/>
            </a:pPr>
            <a:r>
              <a:rPr lang="en-US" dirty="0"/>
              <a:t> Attract patients by offering this device</a:t>
            </a:r>
          </a:p>
          <a:p>
            <a:pPr marL="742950" lvl="1" indent="-285750">
              <a:buFont typeface="Arial"/>
              <a:buChar char="•"/>
            </a:pPr>
            <a:r>
              <a:rPr lang="en-US" dirty="0"/>
              <a:t> Retain patients using auto re-fill mechanism</a:t>
            </a:r>
          </a:p>
          <a:p>
            <a:pPr marL="742950" lvl="1" indent="-285750">
              <a:buFont typeface="Arial"/>
              <a:buChar char="•"/>
            </a:pPr>
            <a:r>
              <a:rPr lang="en-US" dirty="0"/>
              <a:t>Prepare inventory in advance by reorder info</a:t>
            </a:r>
          </a:p>
          <a:p>
            <a:endParaRPr lang="en-US" dirty="0"/>
          </a:p>
        </p:txBody>
      </p:sp>
      <p:sp>
        <p:nvSpPr>
          <p:cNvPr id="14" name="TextBox 13"/>
          <p:cNvSpPr txBox="1"/>
          <p:nvPr/>
        </p:nvSpPr>
        <p:spPr>
          <a:xfrm>
            <a:off x="730250" y="1584325"/>
            <a:ext cx="8096250" cy="1200329"/>
          </a:xfrm>
          <a:prstGeom prst="rect">
            <a:avLst/>
          </a:prstGeom>
          <a:noFill/>
        </p:spPr>
        <p:txBody>
          <a:bodyPr wrap="square" rtlCol="0">
            <a:spAutoFit/>
          </a:bodyPr>
          <a:lstStyle/>
          <a:p>
            <a:r>
              <a:rPr lang="en-US" b="1" u="sng" dirty="0"/>
              <a:t>Doctors</a:t>
            </a:r>
          </a:p>
          <a:p>
            <a:pPr marL="742950" lvl="1" indent="-285750">
              <a:buFont typeface="Arial"/>
              <a:buChar char="•"/>
            </a:pPr>
            <a:r>
              <a:rPr lang="en-US" dirty="0"/>
              <a:t>Prescribe further course appropriately by accessing patient’s </a:t>
            </a:r>
            <a:r>
              <a:rPr lang="en-US" dirty="0" smtClean="0"/>
              <a:t>dosage</a:t>
            </a:r>
          </a:p>
          <a:p>
            <a:pPr lvl="1"/>
            <a:r>
              <a:rPr lang="en-US" dirty="0"/>
              <a:t> </a:t>
            </a:r>
            <a:r>
              <a:rPr lang="en-US" dirty="0" smtClean="0"/>
              <a:t>     </a:t>
            </a:r>
            <a:r>
              <a:rPr lang="en-US" dirty="0"/>
              <a:t>intake history</a:t>
            </a:r>
          </a:p>
          <a:p>
            <a:endParaRPr lang="en-US" dirty="0"/>
          </a:p>
        </p:txBody>
      </p:sp>
    </p:spTree>
    <p:extLst>
      <p:ext uri="{BB962C8B-B14F-4D97-AF65-F5344CB8AC3E}">
        <p14:creationId xmlns:p14="http://schemas.microsoft.com/office/powerpoint/2010/main" val="133344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MILOOK.png"/>
          <p:cNvPicPr>
            <a:picLocks noChangeAspect="1"/>
          </p:cNvPicPr>
          <p:nvPr/>
        </p:nvPicPr>
        <p:blipFill>
          <a:blip r:embed="rId2">
            <a:alphaModFix amt="28000"/>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24000" y="1157665"/>
            <a:ext cx="6397625" cy="5023255"/>
          </a:xfrm>
          <a:prstGeom prst="rect">
            <a:avLst/>
          </a:prstGeom>
        </p:spPr>
      </p:pic>
      <p:sp>
        <p:nvSpPr>
          <p:cNvPr id="4" name="TextBox 3"/>
          <p:cNvSpPr txBox="1"/>
          <p:nvPr/>
        </p:nvSpPr>
        <p:spPr>
          <a:xfrm>
            <a:off x="0" y="2963333"/>
            <a:ext cx="9144000" cy="769441"/>
          </a:xfrm>
          <a:prstGeom prst="rect">
            <a:avLst/>
          </a:prstGeom>
          <a:noFill/>
        </p:spPr>
        <p:txBody>
          <a:bodyPr wrap="square" rtlCol="0">
            <a:spAutoFit/>
          </a:bodyPr>
          <a:lstStyle/>
          <a:p>
            <a:pPr algn="ctr"/>
            <a:r>
              <a:rPr lang="en-US" sz="4400" dirty="0" smtClean="0"/>
              <a:t>THANK YOU</a:t>
            </a:r>
            <a:endParaRPr lang="en-US" sz="4400" dirty="0"/>
          </a:p>
        </p:txBody>
      </p:sp>
    </p:spTree>
    <p:extLst>
      <p:ext uri="{BB962C8B-B14F-4D97-AF65-F5344CB8AC3E}">
        <p14:creationId xmlns:p14="http://schemas.microsoft.com/office/powerpoint/2010/main" val="1569315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Corbis-42-35361366.jpg"/>
          <p:cNvPicPr>
            <a:picLocks noChangeAspect="1"/>
          </p:cNvPicPr>
          <p:nvPr/>
        </p:nvPicPr>
        <p:blipFill>
          <a:blip r:embed="rId3">
            <a:alphaModFix amt="28000"/>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Oval 6"/>
          <p:cNvSpPr/>
          <p:nvPr/>
        </p:nvSpPr>
        <p:spPr>
          <a:xfrm>
            <a:off x="3198290" y="2037395"/>
            <a:ext cx="2786585" cy="2786585"/>
          </a:xfrm>
          <a:prstGeom prst="ellipse">
            <a:avLst/>
          </a:prstGeom>
          <a:noFill/>
          <a:ln w="190500" cmpd="sng">
            <a:solidFill>
              <a:srgbClr val="169A9B">
                <a:alpha val="38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83690" y="2046920"/>
            <a:ext cx="2786585" cy="2786585"/>
          </a:xfrm>
          <a:prstGeom prst="ellipse">
            <a:avLst/>
          </a:prstGeom>
          <a:noFill/>
          <a:ln w="190500" cmpd="sng">
            <a:solidFill>
              <a:srgbClr val="169A9B">
                <a:alpha val="38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747815" y="2037395"/>
            <a:ext cx="2786585" cy="2786585"/>
          </a:xfrm>
          <a:prstGeom prst="ellipse">
            <a:avLst/>
          </a:prstGeom>
          <a:noFill/>
          <a:ln w="190500" cmpd="sng">
            <a:solidFill>
              <a:srgbClr val="169A9B">
                <a:alpha val="38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PROBLEM &amp; SOLUTIONS</a:t>
            </a:r>
            <a:endParaRPr lang="en-US" sz="3200" dirty="0"/>
          </a:p>
        </p:txBody>
      </p:sp>
      <p:sp>
        <p:nvSpPr>
          <p:cNvPr id="38" name="Rectangle 37"/>
          <p:cNvSpPr/>
          <p:nvPr/>
        </p:nvSpPr>
        <p:spPr>
          <a:xfrm>
            <a:off x="3603634" y="3209195"/>
            <a:ext cx="2187577" cy="923330"/>
          </a:xfrm>
          <a:prstGeom prst="rect">
            <a:avLst/>
          </a:prstGeom>
        </p:spPr>
        <p:txBody>
          <a:bodyPr wrap="square">
            <a:spAutoFit/>
          </a:bodyPr>
          <a:lstStyle/>
          <a:p>
            <a:r>
              <a:rPr lang="en-US" dirty="0" smtClean="0"/>
              <a:t>Person needs to be present physically to check on patient </a:t>
            </a:r>
            <a:endParaRPr lang="en-US" dirty="0"/>
          </a:p>
        </p:txBody>
      </p:sp>
      <p:sp>
        <p:nvSpPr>
          <p:cNvPr id="39" name="TextBox 38"/>
          <p:cNvSpPr txBox="1"/>
          <p:nvPr/>
        </p:nvSpPr>
        <p:spPr>
          <a:xfrm>
            <a:off x="3232150" y="2663779"/>
            <a:ext cx="2750624" cy="646331"/>
          </a:xfrm>
          <a:prstGeom prst="rect">
            <a:avLst/>
          </a:prstGeom>
          <a:noFill/>
        </p:spPr>
        <p:txBody>
          <a:bodyPr wrap="square" rtlCol="0">
            <a:spAutoFit/>
          </a:bodyPr>
          <a:lstStyle/>
          <a:p>
            <a:pPr algn="ctr"/>
            <a:r>
              <a:rPr lang="en-US" b="1" u="sng" dirty="0" smtClean="0"/>
              <a:t>Lack of Attentive Care</a:t>
            </a:r>
            <a:endParaRPr lang="en-US" b="1" u="sng" dirty="0"/>
          </a:p>
          <a:p>
            <a:endParaRPr lang="en-US" dirty="0"/>
          </a:p>
        </p:txBody>
      </p:sp>
      <p:sp>
        <p:nvSpPr>
          <p:cNvPr id="40" name="Rectangle 39"/>
          <p:cNvSpPr/>
          <p:nvPr/>
        </p:nvSpPr>
        <p:spPr>
          <a:xfrm>
            <a:off x="6429375" y="5344597"/>
            <a:ext cx="1746250" cy="593724"/>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6598713" y="5445681"/>
            <a:ext cx="1390224" cy="369332"/>
          </a:xfrm>
          <a:prstGeom prst="rect">
            <a:avLst/>
          </a:prstGeom>
        </p:spPr>
        <p:txBody>
          <a:bodyPr wrap="none">
            <a:spAutoFit/>
          </a:bodyPr>
          <a:lstStyle/>
          <a:p>
            <a:r>
              <a:rPr lang="en-US" dirty="0" smtClean="0">
                <a:solidFill>
                  <a:schemeClr val="bg1"/>
                </a:solidFill>
                <a:latin typeface="Arial"/>
                <a:cs typeface="Arial"/>
              </a:rPr>
              <a:t>ORGANIZE</a:t>
            </a:r>
            <a:endParaRPr lang="en-US" dirty="0"/>
          </a:p>
        </p:txBody>
      </p:sp>
      <p:sp>
        <p:nvSpPr>
          <p:cNvPr id="42" name="Rectangle 41"/>
          <p:cNvSpPr/>
          <p:nvPr/>
        </p:nvSpPr>
        <p:spPr>
          <a:xfrm>
            <a:off x="6236774" y="3211639"/>
            <a:ext cx="2187577" cy="923330"/>
          </a:xfrm>
          <a:prstGeom prst="rect">
            <a:avLst/>
          </a:prstGeom>
        </p:spPr>
        <p:txBody>
          <a:bodyPr wrap="square">
            <a:spAutoFit/>
          </a:bodyPr>
          <a:lstStyle/>
          <a:p>
            <a:r>
              <a:rPr lang="en-US" dirty="0" smtClean="0"/>
              <a:t> High chances of</a:t>
            </a:r>
          </a:p>
          <a:p>
            <a:r>
              <a:rPr lang="en-US" dirty="0" smtClean="0"/>
              <a:t>mix-up and hence fatal consequences</a:t>
            </a:r>
            <a:endParaRPr lang="en-US" dirty="0"/>
          </a:p>
        </p:txBody>
      </p:sp>
      <p:sp>
        <p:nvSpPr>
          <p:cNvPr id="43" name="TextBox 42"/>
          <p:cNvSpPr txBox="1"/>
          <p:nvPr/>
        </p:nvSpPr>
        <p:spPr>
          <a:xfrm>
            <a:off x="6087540" y="2650348"/>
            <a:ext cx="2241561" cy="646331"/>
          </a:xfrm>
          <a:prstGeom prst="rect">
            <a:avLst/>
          </a:prstGeom>
          <a:noFill/>
        </p:spPr>
        <p:txBody>
          <a:bodyPr wrap="square" rtlCol="0">
            <a:spAutoFit/>
          </a:bodyPr>
          <a:lstStyle/>
          <a:p>
            <a:r>
              <a:rPr lang="en-US" b="1" u="sng" dirty="0"/>
              <a:t>Too many medicines</a:t>
            </a:r>
          </a:p>
          <a:p>
            <a:endParaRPr lang="en-US" dirty="0"/>
          </a:p>
        </p:txBody>
      </p:sp>
      <p:sp>
        <p:nvSpPr>
          <p:cNvPr id="44" name="Rectangle 43"/>
          <p:cNvSpPr/>
          <p:nvPr/>
        </p:nvSpPr>
        <p:spPr>
          <a:xfrm>
            <a:off x="1049335" y="3189415"/>
            <a:ext cx="2187577" cy="923330"/>
          </a:xfrm>
          <a:prstGeom prst="rect">
            <a:avLst/>
          </a:prstGeom>
        </p:spPr>
        <p:txBody>
          <a:bodyPr wrap="square">
            <a:spAutoFit/>
          </a:bodyPr>
          <a:lstStyle/>
          <a:p>
            <a:r>
              <a:rPr lang="en-US" dirty="0" smtClean="0"/>
              <a:t>Tend to forget and miss on vital dosage intake</a:t>
            </a:r>
            <a:endParaRPr lang="en-US" dirty="0"/>
          </a:p>
        </p:txBody>
      </p:sp>
      <p:sp>
        <p:nvSpPr>
          <p:cNvPr id="45" name="TextBox 44"/>
          <p:cNvSpPr txBox="1"/>
          <p:nvPr/>
        </p:nvSpPr>
        <p:spPr>
          <a:xfrm>
            <a:off x="931851" y="2707499"/>
            <a:ext cx="2241561" cy="646331"/>
          </a:xfrm>
          <a:prstGeom prst="rect">
            <a:avLst/>
          </a:prstGeom>
          <a:noFill/>
        </p:spPr>
        <p:txBody>
          <a:bodyPr wrap="square" rtlCol="0">
            <a:spAutoFit/>
          </a:bodyPr>
          <a:lstStyle/>
          <a:p>
            <a:pPr algn="ctr"/>
            <a:r>
              <a:rPr lang="en-US" b="1" u="sng" dirty="0" smtClean="0"/>
              <a:t>Forgetfulness</a:t>
            </a:r>
            <a:endParaRPr lang="en-US" b="1" u="sng" dirty="0"/>
          </a:p>
          <a:p>
            <a:endParaRPr lang="en-US" dirty="0"/>
          </a:p>
        </p:txBody>
      </p:sp>
      <p:sp>
        <p:nvSpPr>
          <p:cNvPr id="46" name="Rectangle 45"/>
          <p:cNvSpPr/>
          <p:nvPr/>
        </p:nvSpPr>
        <p:spPr>
          <a:xfrm>
            <a:off x="3511771" y="5340905"/>
            <a:ext cx="2399214" cy="593724"/>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3527646" y="5441989"/>
            <a:ext cx="2399214" cy="369332"/>
          </a:xfrm>
          <a:prstGeom prst="rect">
            <a:avLst/>
          </a:prstGeom>
        </p:spPr>
        <p:txBody>
          <a:bodyPr wrap="none">
            <a:spAutoFit/>
          </a:bodyPr>
          <a:lstStyle/>
          <a:p>
            <a:r>
              <a:rPr lang="en-US" dirty="0" smtClean="0">
                <a:solidFill>
                  <a:schemeClr val="bg1"/>
                </a:solidFill>
                <a:latin typeface="Arial"/>
                <a:cs typeface="Arial"/>
              </a:rPr>
              <a:t>REAL-TIME UPDATE</a:t>
            </a:r>
            <a:endParaRPr lang="en-US" dirty="0"/>
          </a:p>
        </p:txBody>
      </p:sp>
      <p:sp>
        <p:nvSpPr>
          <p:cNvPr id="48" name="Rectangle 47"/>
          <p:cNvSpPr/>
          <p:nvPr/>
        </p:nvSpPr>
        <p:spPr>
          <a:xfrm>
            <a:off x="1151674" y="5321338"/>
            <a:ext cx="1746250" cy="593724"/>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321012" y="5422422"/>
            <a:ext cx="1569773" cy="369332"/>
          </a:xfrm>
          <a:prstGeom prst="rect">
            <a:avLst/>
          </a:prstGeom>
        </p:spPr>
        <p:txBody>
          <a:bodyPr wrap="none">
            <a:spAutoFit/>
          </a:bodyPr>
          <a:lstStyle/>
          <a:p>
            <a:r>
              <a:rPr lang="en-US" dirty="0" smtClean="0">
                <a:solidFill>
                  <a:schemeClr val="bg1"/>
                </a:solidFill>
                <a:latin typeface="Arial"/>
                <a:cs typeface="Arial"/>
              </a:rPr>
              <a:t>REMINDERS</a:t>
            </a:r>
            <a:endParaRPr lang="en-US" dirty="0"/>
          </a:p>
        </p:txBody>
      </p:sp>
      <p:pic>
        <p:nvPicPr>
          <p:cNvPr id="50" name="Picture 49" descr="arr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301" y="4874735"/>
            <a:ext cx="372896" cy="488950"/>
          </a:xfrm>
          <a:prstGeom prst="rect">
            <a:avLst/>
          </a:prstGeom>
        </p:spPr>
      </p:pic>
      <p:pic>
        <p:nvPicPr>
          <p:cNvPr id="51" name="Picture 50" descr="arr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0326" y="4874735"/>
            <a:ext cx="372896" cy="488950"/>
          </a:xfrm>
          <a:prstGeom prst="rect">
            <a:avLst/>
          </a:prstGeom>
        </p:spPr>
      </p:pic>
      <p:pic>
        <p:nvPicPr>
          <p:cNvPr id="52" name="Picture 51" descr="arr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802" y="4851955"/>
            <a:ext cx="372896" cy="488950"/>
          </a:xfrm>
          <a:prstGeom prst="rect">
            <a:avLst/>
          </a:prstGeom>
        </p:spPr>
      </p:pic>
    </p:spTree>
    <p:extLst>
      <p:ext uri="{BB962C8B-B14F-4D97-AF65-F5344CB8AC3E}">
        <p14:creationId xmlns:p14="http://schemas.microsoft.com/office/powerpoint/2010/main" val="353177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world.jp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17741" t="13259" r="8697" b="13259"/>
          <a:stretch/>
        </p:blipFill>
        <p:spPr>
          <a:xfrm>
            <a:off x="0" y="0"/>
            <a:ext cx="9173065" cy="6858000"/>
          </a:xfrm>
          <a:prstGeom prst="rect">
            <a:avLst/>
          </a:prstGeom>
          <a:ln>
            <a:noFill/>
          </a:ln>
          <a:effectLst>
            <a:softEdge rad="112500"/>
          </a:effectLst>
        </p:spPr>
      </p:pic>
      <p:sp>
        <p:nvSpPr>
          <p:cNvPr id="9" name="Rectangle 8"/>
          <p:cNvSpPr/>
          <p:nvPr/>
        </p:nvSpPr>
        <p:spPr>
          <a:xfrm>
            <a:off x="-9527" y="2550776"/>
            <a:ext cx="9173065" cy="1905000"/>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9538" y="2550776"/>
            <a:ext cx="9144000" cy="1446550"/>
          </a:xfrm>
          <a:prstGeom prst="rect">
            <a:avLst/>
          </a:prstGeom>
        </p:spPr>
        <p:txBody>
          <a:bodyPr wrap="square">
            <a:spAutoFit/>
          </a:bodyPr>
          <a:lstStyle/>
          <a:p>
            <a:pPr algn="ctr"/>
            <a:r>
              <a:rPr lang="en-US" sz="8800" dirty="0" smtClean="0">
                <a:solidFill>
                  <a:srgbClr val="FFFFFF"/>
                </a:solidFill>
                <a:latin typeface="Arial"/>
                <a:cs typeface="Arial"/>
              </a:rPr>
              <a:t>221,200,000</a:t>
            </a:r>
            <a:endParaRPr lang="en-US" sz="8800" dirty="0">
              <a:solidFill>
                <a:srgbClr val="FFFFFF"/>
              </a:solidFill>
              <a:latin typeface="Arial"/>
              <a:cs typeface="Arial"/>
            </a:endParaRPr>
          </a:p>
        </p:txBody>
      </p:sp>
      <p:sp>
        <p:nvSpPr>
          <p:cNvPr id="10" name="TextBox 9"/>
          <p:cNvSpPr txBox="1"/>
          <p:nvPr/>
        </p:nvSpPr>
        <p:spPr>
          <a:xfrm>
            <a:off x="19538" y="3997326"/>
            <a:ext cx="9173065" cy="400110"/>
          </a:xfrm>
          <a:prstGeom prst="rect">
            <a:avLst/>
          </a:prstGeom>
          <a:noFill/>
        </p:spPr>
        <p:txBody>
          <a:bodyPr wrap="square" rtlCol="0">
            <a:spAutoFit/>
          </a:bodyPr>
          <a:lstStyle/>
          <a:p>
            <a:pPr algn="ctr"/>
            <a:r>
              <a:rPr lang="en-US" sz="2000" dirty="0" smtClean="0">
                <a:solidFill>
                  <a:schemeClr val="bg1"/>
                </a:solidFill>
                <a:latin typeface="Arial"/>
                <a:cs typeface="Arial"/>
              </a:rPr>
              <a:t>70% of American population have been prescribed at least one medication</a:t>
            </a:r>
            <a:endParaRPr lang="en-US" sz="2000" dirty="0">
              <a:solidFill>
                <a:schemeClr val="bg1"/>
              </a:solidFill>
              <a:latin typeface="Arial"/>
              <a:cs typeface="Arial"/>
            </a:endParaRPr>
          </a:p>
        </p:txBody>
      </p:sp>
    </p:spTree>
    <p:extLst>
      <p:ext uri="{BB962C8B-B14F-4D97-AF65-F5344CB8AC3E}">
        <p14:creationId xmlns:p14="http://schemas.microsoft.com/office/powerpoint/2010/main" val="1590942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re.jp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r="9353"/>
          <a:stretch/>
        </p:blipFill>
        <p:spPr>
          <a:xfrm>
            <a:off x="4337543" y="-25708"/>
            <a:ext cx="4826003" cy="6936152"/>
          </a:xfrm>
          <a:prstGeom prst="rect">
            <a:avLst/>
          </a:prstGeom>
        </p:spPr>
      </p:pic>
      <p:pic>
        <p:nvPicPr>
          <p:cNvPr id="7" name="Picture 6" descr="lady with med.jp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1"/>
            <a:ext cx="4923692" cy="6910445"/>
          </a:xfrm>
          <a:prstGeom prst="rect">
            <a:avLst/>
          </a:prstGeom>
        </p:spPr>
      </p:pic>
      <p:sp>
        <p:nvSpPr>
          <p:cNvPr id="8" name="Rectangle 7"/>
          <p:cNvSpPr/>
          <p:nvPr/>
        </p:nvSpPr>
        <p:spPr>
          <a:xfrm>
            <a:off x="2911233" y="1318069"/>
            <a:ext cx="3888153" cy="4359668"/>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2930771" y="1896139"/>
            <a:ext cx="3888153" cy="1754327"/>
          </a:xfrm>
          <a:prstGeom prst="rect">
            <a:avLst/>
          </a:prstGeom>
          <a:noFill/>
        </p:spPr>
        <p:txBody>
          <a:bodyPr wrap="square" rtlCol="0">
            <a:spAutoFit/>
          </a:bodyPr>
          <a:lstStyle/>
          <a:p>
            <a:pPr algn="ctr"/>
            <a:endParaRPr lang="en-US" sz="3600" dirty="0" smtClean="0">
              <a:solidFill>
                <a:schemeClr val="bg1"/>
              </a:solidFill>
              <a:latin typeface="Arial"/>
              <a:cs typeface="Arial"/>
            </a:endParaRPr>
          </a:p>
          <a:p>
            <a:pPr algn="ctr"/>
            <a:r>
              <a:rPr lang="en-US" sz="3600" dirty="0" smtClean="0">
                <a:solidFill>
                  <a:schemeClr val="bg1"/>
                </a:solidFill>
                <a:latin typeface="Arial"/>
                <a:cs typeface="Arial"/>
              </a:rPr>
              <a:t>REMI </a:t>
            </a:r>
          </a:p>
          <a:p>
            <a:pPr algn="ctr"/>
            <a:endParaRPr lang="en-US" sz="3600" dirty="0">
              <a:solidFill>
                <a:schemeClr val="bg1"/>
              </a:solidFill>
              <a:latin typeface="Arial"/>
              <a:cs typeface="Arial"/>
            </a:endParaRPr>
          </a:p>
        </p:txBody>
      </p:sp>
      <p:sp>
        <p:nvSpPr>
          <p:cNvPr id="6" name="TextBox 5"/>
          <p:cNvSpPr txBox="1"/>
          <p:nvPr/>
        </p:nvSpPr>
        <p:spPr>
          <a:xfrm>
            <a:off x="2958858" y="3101834"/>
            <a:ext cx="3888153" cy="369332"/>
          </a:xfrm>
          <a:prstGeom prst="rect">
            <a:avLst/>
          </a:prstGeom>
          <a:noFill/>
        </p:spPr>
        <p:txBody>
          <a:bodyPr wrap="square" rtlCol="0">
            <a:spAutoFit/>
          </a:bodyPr>
          <a:lstStyle/>
          <a:p>
            <a:pPr algn="ctr"/>
            <a:r>
              <a:rPr lang="en-US" dirty="0" smtClean="0">
                <a:solidFill>
                  <a:srgbClr val="FFFFFF"/>
                </a:solidFill>
              </a:rPr>
              <a:t>Smart Pill Reminder</a:t>
            </a:r>
          </a:p>
        </p:txBody>
      </p:sp>
      <p:sp>
        <p:nvSpPr>
          <p:cNvPr id="2" name="TextBox 1"/>
          <p:cNvSpPr txBox="1"/>
          <p:nvPr/>
        </p:nvSpPr>
        <p:spPr>
          <a:xfrm>
            <a:off x="2911233" y="4204463"/>
            <a:ext cx="3907691" cy="1292662"/>
          </a:xfrm>
          <a:prstGeom prst="rect">
            <a:avLst/>
          </a:prstGeom>
          <a:noFill/>
        </p:spPr>
        <p:txBody>
          <a:bodyPr wrap="square" rtlCol="0">
            <a:spAutoFit/>
          </a:bodyPr>
          <a:lstStyle/>
          <a:p>
            <a:pPr algn="ctr"/>
            <a:r>
              <a:rPr lang="en-US" sz="2000" b="1" dirty="0" smtClean="0">
                <a:solidFill>
                  <a:srgbClr val="FFFFFF"/>
                </a:solidFill>
              </a:rPr>
              <a:t> Innovative</a:t>
            </a:r>
          </a:p>
          <a:p>
            <a:pPr algn="ctr"/>
            <a:r>
              <a:rPr lang="en-US" sz="2000" b="1" dirty="0" smtClean="0">
                <a:solidFill>
                  <a:srgbClr val="FFFFFF"/>
                </a:solidFill>
              </a:rPr>
              <a:t> Cloud-based</a:t>
            </a:r>
            <a:endParaRPr lang="en-US" sz="2000" dirty="0">
              <a:solidFill>
                <a:srgbClr val="FFFFFF"/>
              </a:solidFill>
            </a:endParaRPr>
          </a:p>
          <a:p>
            <a:pPr algn="ctr"/>
            <a:r>
              <a:rPr lang="en-US" sz="2000" b="1" dirty="0" smtClean="0">
                <a:solidFill>
                  <a:srgbClr val="FFFFFF"/>
                </a:solidFill>
              </a:rPr>
              <a:t> Portable</a:t>
            </a:r>
            <a:endParaRPr lang="en-US" sz="2000" b="1" dirty="0">
              <a:solidFill>
                <a:srgbClr val="FFFFFF"/>
              </a:solidFill>
            </a:endParaRPr>
          </a:p>
          <a:p>
            <a:endParaRPr lang="en-US" dirty="0"/>
          </a:p>
        </p:txBody>
      </p:sp>
    </p:spTree>
    <p:extLst>
      <p:ext uri="{BB962C8B-B14F-4D97-AF65-F5344CB8AC3E}">
        <p14:creationId xmlns:p14="http://schemas.microsoft.com/office/powerpoint/2010/main" val="1095801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bis-42-64030093.jpg"/>
          <p:cNvPicPr>
            <a:picLocks noChangeAspect="1"/>
          </p:cNvPicPr>
          <p:nvPr/>
        </p:nvPicPr>
        <p:blipFill rotWithShape="1">
          <a:blip r:embed="rId2">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7378"/>
          <a:stretch/>
        </p:blipFill>
        <p:spPr>
          <a:xfrm>
            <a:off x="0" y="0"/>
            <a:ext cx="9144000" cy="6858000"/>
          </a:xfrm>
          <a:prstGeom prst="rect">
            <a:avLst/>
          </a:prstGeom>
        </p:spPr>
      </p:pic>
      <p:pic>
        <p:nvPicPr>
          <p:cNvPr id="4" name="Picture 3" descr="REMILOO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665"/>
            <a:ext cx="6397625" cy="5023255"/>
          </a:xfrm>
          <a:prstGeom prst="rect">
            <a:avLst/>
          </a:prstGeom>
        </p:spPr>
      </p:pic>
      <p:sp>
        <p:nvSpPr>
          <p:cNvPr id="6" name="Rectangle 5"/>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THE PRODUCT: REMI</a:t>
            </a:r>
            <a:endParaRPr lang="en-US" sz="3200" dirty="0"/>
          </a:p>
        </p:txBody>
      </p:sp>
    </p:spTree>
    <p:extLst>
      <p:ext uri="{BB962C8B-B14F-4D97-AF65-F5344CB8AC3E}">
        <p14:creationId xmlns:p14="http://schemas.microsoft.com/office/powerpoint/2010/main" val="963819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medd.jpg"/>
          <p:cNvPicPr>
            <a:picLocks noChangeAspect="1"/>
          </p:cNvPicPr>
          <p:nvPr/>
        </p:nvPicPr>
        <p:blipFill rotWithShape="1">
          <a:blip r:embed="rId3">
            <a:alphaModFix amt="47000"/>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b="23820"/>
          <a:stretch/>
        </p:blipFill>
        <p:spPr>
          <a:xfrm>
            <a:off x="-33026" y="0"/>
            <a:ext cx="9177025" cy="6858000"/>
          </a:xfrm>
          <a:prstGeom prst="rect">
            <a:avLst/>
          </a:prstGeom>
        </p:spPr>
      </p:pic>
      <p:pic>
        <p:nvPicPr>
          <p:cNvPr id="19" name="Picture 18" descr="pharmac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8532" y="3155198"/>
            <a:ext cx="1375415" cy="2949685"/>
          </a:xfrm>
          <a:prstGeom prst="rect">
            <a:avLst/>
          </a:prstGeom>
        </p:spPr>
      </p:pic>
      <p:pic>
        <p:nvPicPr>
          <p:cNvPr id="5" name="Picture 4" descr="old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0" y="3155198"/>
            <a:ext cx="1602867" cy="3437474"/>
          </a:xfrm>
          <a:prstGeom prst="rect">
            <a:avLst/>
          </a:prstGeom>
        </p:spPr>
      </p:pic>
      <p:pic>
        <p:nvPicPr>
          <p:cNvPr id="6" name="Picture 5" descr="Walking-silhouettegraphic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8318" y="3659341"/>
            <a:ext cx="1425575" cy="2917456"/>
          </a:xfrm>
          <a:prstGeom prst="rect">
            <a:avLst/>
          </a:prstGeom>
        </p:spPr>
      </p:pic>
      <p:pic>
        <p:nvPicPr>
          <p:cNvPr id="10" name="Picture 9" descr="medical14.png.pagespeed.ce.wHn8npCLb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8850" y="4029582"/>
            <a:ext cx="1496193" cy="1496193"/>
          </a:xfrm>
          <a:prstGeom prst="rect">
            <a:avLst/>
          </a:prstGeom>
        </p:spPr>
      </p:pic>
      <p:sp>
        <p:nvSpPr>
          <p:cNvPr id="11" name="Rectangle 10"/>
          <p:cNvSpPr/>
          <p:nvPr/>
        </p:nvSpPr>
        <p:spPr>
          <a:xfrm>
            <a:off x="301116" y="3155198"/>
            <a:ext cx="1514983" cy="3702802"/>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2009267" y="3155198"/>
            <a:ext cx="1514983" cy="3702802"/>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7336917" y="3155198"/>
            <a:ext cx="1514983" cy="3702802"/>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639947" y="3155198"/>
            <a:ext cx="1514983" cy="3702802"/>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TARGET MARKET</a:t>
            </a:r>
            <a:endParaRPr lang="en-US" sz="3200" dirty="0"/>
          </a:p>
        </p:txBody>
      </p:sp>
      <p:sp>
        <p:nvSpPr>
          <p:cNvPr id="23" name="Rectangle 22"/>
          <p:cNvSpPr/>
          <p:nvPr/>
        </p:nvSpPr>
        <p:spPr>
          <a:xfrm>
            <a:off x="396366" y="6491365"/>
            <a:ext cx="1172579" cy="369332"/>
          </a:xfrm>
          <a:prstGeom prst="rect">
            <a:avLst/>
          </a:prstGeom>
        </p:spPr>
        <p:txBody>
          <a:bodyPr wrap="none">
            <a:spAutoFit/>
          </a:bodyPr>
          <a:lstStyle/>
          <a:p>
            <a:r>
              <a:rPr lang="en-US" dirty="0" smtClean="0">
                <a:solidFill>
                  <a:schemeClr val="bg1"/>
                </a:solidFill>
                <a:latin typeface="Arial"/>
                <a:cs typeface="Arial"/>
              </a:rPr>
              <a:t>OLD / ILL</a:t>
            </a:r>
            <a:endParaRPr lang="en-US" dirty="0"/>
          </a:p>
        </p:txBody>
      </p:sp>
      <p:sp>
        <p:nvSpPr>
          <p:cNvPr id="24" name="Rectangle 23"/>
          <p:cNvSpPr/>
          <p:nvPr/>
        </p:nvSpPr>
        <p:spPr>
          <a:xfrm>
            <a:off x="2358517" y="6226034"/>
            <a:ext cx="1249223" cy="646331"/>
          </a:xfrm>
          <a:prstGeom prst="rect">
            <a:avLst/>
          </a:prstGeom>
        </p:spPr>
        <p:txBody>
          <a:bodyPr wrap="none">
            <a:spAutoFit/>
          </a:bodyPr>
          <a:lstStyle/>
          <a:p>
            <a:r>
              <a:rPr lang="en-US" dirty="0" smtClean="0">
                <a:solidFill>
                  <a:schemeClr val="bg1"/>
                </a:solidFill>
                <a:latin typeface="Arial"/>
                <a:cs typeface="Arial"/>
              </a:rPr>
              <a:t>  YOUNG</a:t>
            </a:r>
          </a:p>
          <a:p>
            <a:r>
              <a:rPr lang="en-US" dirty="0" smtClean="0">
                <a:solidFill>
                  <a:schemeClr val="bg1"/>
                </a:solidFill>
                <a:latin typeface="Arial"/>
                <a:cs typeface="Arial"/>
              </a:rPr>
              <a:t>HEALTHY</a:t>
            </a:r>
            <a:endParaRPr lang="en-US" dirty="0"/>
          </a:p>
        </p:txBody>
      </p:sp>
      <p:sp>
        <p:nvSpPr>
          <p:cNvPr id="25" name="Rectangle 24"/>
          <p:cNvSpPr/>
          <p:nvPr/>
        </p:nvSpPr>
        <p:spPr>
          <a:xfrm>
            <a:off x="5686918" y="6456918"/>
            <a:ext cx="1492904" cy="369332"/>
          </a:xfrm>
          <a:prstGeom prst="rect">
            <a:avLst/>
          </a:prstGeom>
        </p:spPr>
        <p:txBody>
          <a:bodyPr wrap="none">
            <a:spAutoFit/>
          </a:bodyPr>
          <a:lstStyle/>
          <a:p>
            <a:r>
              <a:rPr lang="en-US" dirty="0" smtClean="0">
                <a:solidFill>
                  <a:schemeClr val="bg1"/>
                </a:solidFill>
                <a:latin typeface="Arial"/>
                <a:cs typeface="Arial"/>
              </a:rPr>
              <a:t>PHARMACY</a:t>
            </a:r>
            <a:endParaRPr lang="en-US" dirty="0"/>
          </a:p>
        </p:txBody>
      </p:sp>
      <p:sp>
        <p:nvSpPr>
          <p:cNvPr id="26" name="Rectangle 25"/>
          <p:cNvSpPr/>
          <p:nvPr/>
        </p:nvSpPr>
        <p:spPr>
          <a:xfrm>
            <a:off x="7422496" y="6472793"/>
            <a:ext cx="1334658" cy="369332"/>
          </a:xfrm>
          <a:prstGeom prst="rect">
            <a:avLst/>
          </a:prstGeom>
        </p:spPr>
        <p:txBody>
          <a:bodyPr wrap="none">
            <a:spAutoFit/>
          </a:bodyPr>
          <a:lstStyle/>
          <a:p>
            <a:r>
              <a:rPr lang="en-US" dirty="0" smtClean="0">
                <a:solidFill>
                  <a:schemeClr val="bg1"/>
                </a:solidFill>
                <a:latin typeface="Arial"/>
                <a:cs typeface="Arial"/>
              </a:rPr>
              <a:t>DOCTORS</a:t>
            </a:r>
            <a:endParaRPr lang="en-US" dirty="0"/>
          </a:p>
        </p:txBody>
      </p:sp>
      <p:sp>
        <p:nvSpPr>
          <p:cNvPr id="28" name="Rectangle 27"/>
          <p:cNvSpPr/>
          <p:nvPr/>
        </p:nvSpPr>
        <p:spPr>
          <a:xfrm>
            <a:off x="1223886" y="2685923"/>
            <a:ext cx="1416373" cy="461665"/>
          </a:xfrm>
          <a:prstGeom prst="rect">
            <a:avLst/>
          </a:prstGeom>
        </p:spPr>
        <p:txBody>
          <a:bodyPr wrap="none">
            <a:spAutoFit/>
          </a:bodyPr>
          <a:lstStyle/>
          <a:p>
            <a:r>
              <a:rPr lang="en-US" sz="2400" dirty="0" smtClean="0">
                <a:latin typeface="Arial"/>
                <a:cs typeface="Arial"/>
              </a:rPr>
              <a:t>PEOPLE</a:t>
            </a:r>
            <a:endParaRPr lang="en-US" sz="2400" dirty="0"/>
          </a:p>
        </p:txBody>
      </p:sp>
      <p:sp>
        <p:nvSpPr>
          <p:cNvPr id="29" name="Rectangle 28"/>
          <p:cNvSpPr/>
          <p:nvPr/>
        </p:nvSpPr>
        <p:spPr>
          <a:xfrm>
            <a:off x="6409226" y="2704685"/>
            <a:ext cx="1735571" cy="461665"/>
          </a:xfrm>
          <a:prstGeom prst="rect">
            <a:avLst/>
          </a:prstGeom>
        </p:spPr>
        <p:txBody>
          <a:bodyPr wrap="none">
            <a:spAutoFit/>
          </a:bodyPr>
          <a:lstStyle/>
          <a:p>
            <a:r>
              <a:rPr lang="en-US" sz="2400" dirty="0" smtClean="0">
                <a:latin typeface="Arial"/>
                <a:cs typeface="Arial"/>
              </a:rPr>
              <a:t>SERVICES</a:t>
            </a:r>
            <a:endParaRPr lang="en-US" sz="2400" dirty="0"/>
          </a:p>
        </p:txBody>
      </p:sp>
      <p:cxnSp>
        <p:nvCxnSpPr>
          <p:cNvPr id="31" name="Straight Connector 30"/>
          <p:cNvCxnSpPr/>
          <p:nvPr/>
        </p:nvCxnSpPr>
        <p:spPr>
          <a:xfrm flipH="1">
            <a:off x="2028318" y="873125"/>
            <a:ext cx="2623057" cy="1812798"/>
          </a:xfrm>
          <a:prstGeom prst="line">
            <a:avLst/>
          </a:prstGeom>
          <a:ln>
            <a:solidFill>
              <a:srgbClr val="169A9B">
                <a:alpha val="23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flipV="1">
            <a:off x="4699000" y="873125"/>
            <a:ext cx="2645996" cy="1831560"/>
          </a:xfrm>
          <a:prstGeom prst="line">
            <a:avLst/>
          </a:prstGeom>
          <a:ln>
            <a:solidFill>
              <a:srgbClr val="169A9B">
                <a:alpha val="23000"/>
              </a:srgb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099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g1.jpg"/>
          <p:cNvPicPr>
            <a:picLocks noChangeAspect="1"/>
          </p:cNvPicPr>
          <p:nvPr/>
        </p:nvPicPr>
        <p:blipFill>
          <a:blip r:embed="rId3">
            <a:alphaModFix amt="19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9144000" cy="6868965"/>
          </a:xfrm>
          <a:prstGeom prst="rect">
            <a:avLst/>
          </a:prstGeom>
        </p:spPr>
      </p:pic>
      <p:sp>
        <p:nvSpPr>
          <p:cNvPr id="17" name="Donut 16"/>
          <p:cNvSpPr/>
          <p:nvPr/>
        </p:nvSpPr>
        <p:spPr>
          <a:xfrm>
            <a:off x="835025" y="1865134"/>
            <a:ext cx="4064000" cy="3960812"/>
          </a:xfrm>
          <a:prstGeom prst="donut">
            <a:avLst>
              <a:gd name="adj" fmla="val 1210"/>
            </a:avLst>
          </a:prstGeom>
          <a:solidFill>
            <a:srgbClr val="169A9B">
              <a:alpha val="51000"/>
            </a:srgbClr>
          </a:solidFill>
          <a:ln>
            <a:solidFill>
              <a:srgbClr val="169A9B"/>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00"/>
              </a:solidFill>
            </a:endParaRPr>
          </a:p>
        </p:txBody>
      </p:sp>
      <p:sp>
        <p:nvSpPr>
          <p:cNvPr id="3" name="Oval 2"/>
          <p:cNvSpPr/>
          <p:nvPr/>
        </p:nvSpPr>
        <p:spPr>
          <a:xfrm>
            <a:off x="2840287" y="5375068"/>
            <a:ext cx="871894" cy="871383"/>
          </a:xfrm>
          <a:prstGeom prst="ellipse">
            <a:avLst/>
          </a:prstGeom>
          <a:solidFill>
            <a:schemeClr val="bg1"/>
          </a:solidFill>
          <a:ln w="6350" cmpd="sng">
            <a:solidFill>
              <a:srgbClr val="D9D9D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00"/>
              </a:solidFill>
            </a:endParaRPr>
          </a:p>
        </p:txBody>
      </p:sp>
      <p:sp>
        <p:nvSpPr>
          <p:cNvPr id="6" name="Oval 5"/>
          <p:cNvSpPr/>
          <p:nvPr/>
        </p:nvSpPr>
        <p:spPr>
          <a:xfrm>
            <a:off x="2694078" y="1426380"/>
            <a:ext cx="1047817" cy="1053116"/>
          </a:xfrm>
          <a:prstGeom prst="ellipse">
            <a:avLst/>
          </a:prstGeom>
          <a:solidFill>
            <a:srgbClr val="71589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7" name="Oval 6"/>
          <p:cNvSpPr/>
          <p:nvPr/>
        </p:nvSpPr>
        <p:spPr>
          <a:xfrm>
            <a:off x="4142655" y="2445031"/>
            <a:ext cx="1055671" cy="104423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2000"/>
          </a:p>
        </p:txBody>
      </p:sp>
      <p:sp>
        <p:nvSpPr>
          <p:cNvPr id="8" name="Oval 7"/>
          <p:cNvSpPr/>
          <p:nvPr/>
        </p:nvSpPr>
        <p:spPr>
          <a:xfrm>
            <a:off x="2757578" y="5204371"/>
            <a:ext cx="1047817" cy="1053116"/>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9" name="Oval 8"/>
          <p:cNvSpPr/>
          <p:nvPr/>
        </p:nvSpPr>
        <p:spPr>
          <a:xfrm>
            <a:off x="4239449" y="4111178"/>
            <a:ext cx="1054114" cy="1044234"/>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2000"/>
          </a:p>
        </p:txBody>
      </p:sp>
      <p:pic>
        <p:nvPicPr>
          <p:cNvPr id="13" name="Picture 12" descr="remind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6309" y="1728609"/>
            <a:ext cx="645566" cy="475147"/>
          </a:xfrm>
          <a:prstGeom prst="rect">
            <a:avLst/>
          </a:prstGeom>
        </p:spPr>
      </p:pic>
      <p:pic>
        <p:nvPicPr>
          <p:cNvPr id="31" name="Picture 49" descr="feedback.psd"/>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790" y="4378819"/>
            <a:ext cx="575784" cy="618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TextBox 34"/>
          <p:cNvSpPr txBox="1"/>
          <p:nvPr/>
        </p:nvSpPr>
        <p:spPr>
          <a:xfrm>
            <a:off x="5238096" y="2362477"/>
            <a:ext cx="3905903" cy="923330"/>
          </a:xfrm>
          <a:prstGeom prst="rect">
            <a:avLst/>
          </a:prstGeom>
          <a:noFill/>
        </p:spPr>
        <p:txBody>
          <a:bodyPr wrap="square" rtlCol="0">
            <a:spAutoFit/>
          </a:bodyPr>
          <a:lstStyle/>
          <a:p>
            <a:r>
              <a:rPr lang="en-US" dirty="0" smtClean="0"/>
              <a:t>Cloud-based intake history provide access to trusted loved ones (F&amp;F, doctors) so that they worry less</a:t>
            </a:r>
          </a:p>
        </p:txBody>
      </p:sp>
      <p:sp>
        <p:nvSpPr>
          <p:cNvPr id="36" name="TextBox 35"/>
          <p:cNvSpPr txBox="1"/>
          <p:nvPr/>
        </p:nvSpPr>
        <p:spPr>
          <a:xfrm>
            <a:off x="3837145" y="1164143"/>
            <a:ext cx="4147980" cy="923330"/>
          </a:xfrm>
          <a:prstGeom prst="rect">
            <a:avLst/>
          </a:prstGeom>
          <a:noFill/>
        </p:spPr>
        <p:txBody>
          <a:bodyPr wrap="square" rtlCol="0">
            <a:spAutoFit/>
          </a:bodyPr>
          <a:lstStyle/>
          <a:p>
            <a:r>
              <a:rPr lang="en-US" dirty="0" smtClean="0"/>
              <a:t>Real</a:t>
            </a:r>
            <a:r>
              <a:rPr lang="en-US" dirty="0"/>
              <a:t>-time, non-invasive </a:t>
            </a:r>
            <a:r>
              <a:rPr lang="en-US" dirty="0" smtClean="0"/>
              <a:t>reminders on device &amp; </a:t>
            </a:r>
            <a:r>
              <a:rPr lang="en-US" dirty="0"/>
              <a:t>a</a:t>
            </a:r>
            <a:r>
              <a:rPr lang="en-US" dirty="0" smtClean="0"/>
              <a:t>pps, configure before or after as you want</a:t>
            </a:r>
            <a:endParaRPr lang="en-US" dirty="0"/>
          </a:p>
        </p:txBody>
      </p:sp>
      <p:sp>
        <p:nvSpPr>
          <p:cNvPr id="39" name="TextBox 38"/>
          <p:cNvSpPr txBox="1"/>
          <p:nvPr/>
        </p:nvSpPr>
        <p:spPr>
          <a:xfrm>
            <a:off x="5380972" y="4130148"/>
            <a:ext cx="3628428" cy="923330"/>
          </a:xfrm>
          <a:prstGeom prst="rect">
            <a:avLst/>
          </a:prstGeom>
          <a:noFill/>
        </p:spPr>
        <p:txBody>
          <a:bodyPr wrap="square" rtlCol="0">
            <a:spAutoFit/>
          </a:bodyPr>
          <a:lstStyle/>
          <a:p>
            <a:r>
              <a:rPr lang="en-US" dirty="0" smtClean="0"/>
              <a:t>Sensors track the exact dosage out so that you are sure that when you took it and when you need to take it</a:t>
            </a:r>
          </a:p>
        </p:txBody>
      </p:sp>
      <p:sp>
        <p:nvSpPr>
          <p:cNvPr id="40" name="TextBox 39"/>
          <p:cNvSpPr txBox="1"/>
          <p:nvPr/>
        </p:nvSpPr>
        <p:spPr>
          <a:xfrm>
            <a:off x="3837144" y="5503528"/>
            <a:ext cx="4260643" cy="923330"/>
          </a:xfrm>
          <a:prstGeom prst="rect">
            <a:avLst/>
          </a:prstGeom>
          <a:noFill/>
        </p:spPr>
        <p:txBody>
          <a:bodyPr wrap="square" rtlCol="0">
            <a:spAutoFit/>
          </a:bodyPr>
          <a:lstStyle/>
          <a:p>
            <a:r>
              <a:rPr lang="en-US" dirty="0" smtClean="0"/>
              <a:t>LEDs on respective containers guide you to the exact medicine which is due so that you don’t mix-up</a:t>
            </a: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3309" y="5405802"/>
            <a:ext cx="455066" cy="786223"/>
          </a:xfrm>
          <a:prstGeom prst="rect">
            <a:avLst/>
          </a:prstGeom>
        </p:spPr>
      </p:pic>
      <p:sp>
        <p:nvSpPr>
          <p:cNvPr id="22" name="Rectangle 21"/>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VALUE PROPOSITION</a:t>
            </a:r>
            <a:endParaRPr lang="en-US" sz="3200" dirty="0"/>
          </a:p>
        </p:txBody>
      </p:sp>
      <p:pic>
        <p:nvPicPr>
          <p:cNvPr id="2" name="Picture 1" descr="a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016" y="2573895"/>
            <a:ext cx="2964640" cy="2611427"/>
          </a:xfrm>
          <a:prstGeom prst="rect">
            <a:avLst/>
          </a:prstGeom>
        </p:spPr>
      </p:pic>
      <p:pic>
        <p:nvPicPr>
          <p:cNvPr id="24" name="Picture 23" descr="white-heart-m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4619" y="2698112"/>
            <a:ext cx="662732" cy="587695"/>
          </a:xfrm>
          <a:prstGeom prst="rect">
            <a:avLst/>
          </a:prstGeom>
        </p:spPr>
      </p:pic>
    </p:spTree>
    <p:extLst>
      <p:ext uri="{BB962C8B-B14F-4D97-AF65-F5344CB8AC3E}">
        <p14:creationId xmlns:p14="http://schemas.microsoft.com/office/powerpoint/2010/main" val="155419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sa4.jpg"/>
          <p:cNvPicPr>
            <a:picLocks noChangeAspect="1"/>
          </p:cNvPicPr>
          <p:nvPr/>
        </p:nvPicPr>
        <p:blipFill rotWithShape="1">
          <a:blip r:embed="rId2">
            <a:extLst>
              <a:ext uri="{28A0092B-C50C-407E-A947-70E740481C1C}">
                <a14:useLocalDpi xmlns:a14="http://schemas.microsoft.com/office/drawing/2010/main" val="0"/>
              </a:ext>
            </a:extLst>
          </a:blip>
          <a:srcRect l="3348" t="9205" r="1649"/>
          <a:stretch/>
        </p:blipFill>
        <p:spPr>
          <a:xfrm>
            <a:off x="63500" y="773831"/>
            <a:ext cx="9001125" cy="6084169"/>
          </a:xfrm>
          <a:prstGeom prst="rect">
            <a:avLst/>
          </a:prstGeom>
        </p:spPr>
      </p:pic>
      <p:sp>
        <p:nvSpPr>
          <p:cNvPr id="5" name="Rectangle 4"/>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DESIGNS FOR APP</a:t>
            </a:r>
            <a:endParaRPr lang="en-US" sz="3200" dirty="0"/>
          </a:p>
        </p:txBody>
      </p:sp>
    </p:spTree>
    <p:extLst>
      <p:ext uri="{BB962C8B-B14F-4D97-AF65-F5344CB8AC3E}">
        <p14:creationId xmlns:p14="http://schemas.microsoft.com/office/powerpoint/2010/main" val="2774718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2.jpg"/>
          <p:cNvPicPr>
            <a:picLocks noChangeAspect="1"/>
          </p:cNvPicPr>
          <p:nvPr/>
        </p:nvPicPr>
        <p:blipFill>
          <a:blip r:embed="rId3">
            <a:alphaModFix amt="54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409" y="-10592"/>
            <a:ext cx="9158123" cy="6868592"/>
          </a:xfrm>
          <a:prstGeom prst="rect">
            <a:avLst/>
          </a:prstGeom>
        </p:spPr>
      </p:pic>
      <p:sp>
        <p:nvSpPr>
          <p:cNvPr id="17" name="Donut 16"/>
          <p:cNvSpPr/>
          <p:nvPr/>
        </p:nvSpPr>
        <p:spPr>
          <a:xfrm>
            <a:off x="4559479" y="1901024"/>
            <a:ext cx="4064000" cy="3960812"/>
          </a:xfrm>
          <a:prstGeom prst="donut">
            <a:avLst>
              <a:gd name="adj" fmla="val 1210"/>
            </a:avLst>
          </a:prstGeom>
          <a:solidFill>
            <a:srgbClr val="169A9B">
              <a:alpha val="51000"/>
            </a:srgbClr>
          </a:solidFill>
          <a:ln>
            <a:solidFill>
              <a:srgbClr val="169A9B"/>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00"/>
              </a:solidFill>
            </a:endParaRPr>
          </a:p>
        </p:txBody>
      </p:sp>
      <p:sp>
        <p:nvSpPr>
          <p:cNvPr id="3" name="Oval 2"/>
          <p:cNvSpPr/>
          <p:nvPr/>
        </p:nvSpPr>
        <p:spPr>
          <a:xfrm>
            <a:off x="5729994" y="5449506"/>
            <a:ext cx="908541" cy="874677"/>
          </a:xfrm>
          <a:prstGeom prst="ellipse">
            <a:avLst/>
          </a:prstGeom>
          <a:solidFill>
            <a:schemeClr val="bg1"/>
          </a:solidFill>
          <a:ln w="6350" cmpd="sng">
            <a:solidFill>
              <a:srgbClr val="D9D9D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00"/>
              </a:solidFill>
            </a:endParaRPr>
          </a:p>
        </p:txBody>
      </p:sp>
      <p:sp>
        <p:nvSpPr>
          <p:cNvPr id="4" name="Oval 3"/>
          <p:cNvSpPr/>
          <p:nvPr/>
        </p:nvSpPr>
        <p:spPr>
          <a:xfrm>
            <a:off x="5724887" y="1434734"/>
            <a:ext cx="1091858" cy="1057097"/>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5" name="Oval 4"/>
          <p:cNvSpPr/>
          <p:nvPr/>
        </p:nvSpPr>
        <p:spPr>
          <a:xfrm>
            <a:off x="5636582" y="5300282"/>
            <a:ext cx="1091858" cy="1057097"/>
          </a:xfrm>
          <a:prstGeom prst="ellipse">
            <a:avLst/>
          </a:prstGeom>
          <a:solidFill>
            <a:schemeClr val="accent5">
              <a:lumMod val="50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6" name="Oval 5"/>
          <p:cNvSpPr/>
          <p:nvPr/>
        </p:nvSpPr>
        <p:spPr>
          <a:xfrm>
            <a:off x="4145119" y="4056055"/>
            <a:ext cx="1090249" cy="1057097"/>
          </a:xfrm>
          <a:prstGeom prst="ellipse">
            <a:avLst/>
          </a:prstGeom>
          <a:solidFill>
            <a:schemeClr val="accent6">
              <a:lumMod val="75000"/>
            </a:schemeClr>
          </a:solidFill>
          <a:ln>
            <a:solidFill>
              <a:srgbClr val="97160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2000"/>
          </a:p>
        </p:txBody>
      </p:sp>
      <p:pic>
        <p:nvPicPr>
          <p:cNvPr id="7" name="Picture 47" descr="IINVENTORY.ps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08619" y="4135237"/>
            <a:ext cx="869216" cy="841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Oval 7"/>
          <p:cNvSpPr/>
          <p:nvPr/>
        </p:nvSpPr>
        <p:spPr>
          <a:xfrm>
            <a:off x="4123163" y="2456561"/>
            <a:ext cx="1090249" cy="1057097"/>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2000"/>
          </a:p>
        </p:txBody>
      </p:sp>
      <p:sp>
        <p:nvSpPr>
          <p:cNvPr id="11" name="TextBox 10"/>
          <p:cNvSpPr txBox="1"/>
          <p:nvPr/>
        </p:nvSpPr>
        <p:spPr>
          <a:xfrm>
            <a:off x="619126" y="4135237"/>
            <a:ext cx="3402510" cy="923330"/>
          </a:xfrm>
          <a:prstGeom prst="rect">
            <a:avLst/>
          </a:prstGeom>
          <a:noFill/>
        </p:spPr>
        <p:txBody>
          <a:bodyPr wrap="square" rtlCol="0">
            <a:spAutoFit/>
          </a:bodyPr>
          <a:lstStyle/>
          <a:p>
            <a:r>
              <a:rPr lang="en-US" dirty="0" smtClean="0"/>
              <a:t>Portable and sleek design so that you take it where you need it. Child-lock to prevent faulty access</a:t>
            </a:r>
            <a:endParaRPr lang="en-US" dirty="0"/>
          </a:p>
        </p:txBody>
      </p:sp>
      <p:sp>
        <p:nvSpPr>
          <p:cNvPr id="12" name="TextBox 11"/>
          <p:cNvSpPr txBox="1"/>
          <p:nvPr/>
        </p:nvSpPr>
        <p:spPr>
          <a:xfrm>
            <a:off x="1517684" y="1402984"/>
            <a:ext cx="4212310" cy="923330"/>
          </a:xfrm>
          <a:prstGeom prst="rect">
            <a:avLst/>
          </a:prstGeom>
          <a:noFill/>
        </p:spPr>
        <p:txBody>
          <a:bodyPr wrap="square" rtlCol="0">
            <a:spAutoFit/>
          </a:bodyPr>
          <a:lstStyle/>
          <a:p>
            <a:r>
              <a:rPr lang="en-US" dirty="0" smtClean="0"/>
              <a:t>Innovative auto re-fill mechanism allows pharmacy to re-fill your prescription so you never run out</a:t>
            </a:r>
            <a:endParaRPr lang="en-US" dirty="0"/>
          </a:p>
        </p:txBody>
      </p:sp>
      <p:sp>
        <p:nvSpPr>
          <p:cNvPr id="13" name="TextBox 12"/>
          <p:cNvSpPr txBox="1"/>
          <p:nvPr/>
        </p:nvSpPr>
        <p:spPr>
          <a:xfrm>
            <a:off x="5904967" y="5270659"/>
            <a:ext cx="652218" cy="1015663"/>
          </a:xfrm>
          <a:prstGeom prst="rect">
            <a:avLst/>
          </a:prstGeom>
          <a:noFill/>
        </p:spPr>
        <p:txBody>
          <a:bodyPr wrap="square" rtlCol="0">
            <a:spAutoFit/>
          </a:bodyPr>
          <a:lstStyle/>
          <a:p>
            <a:r>
              <a:rPr lang="en-US" sz="6000" b="1" dirty="0" smtClean="0">
                <a:solidFill>
                  <a:schemeClr val="bg1"/>
                </a:solidFill>
              </a:rPr>
              <a:t>$</a:t>
            </a:r>
            <a:endParaRPr lang="en-US" sz="6000" b="1" dirty="0">
              <a:solidFill>
                <a:schemeClr val="bg1"/>
              </a:solidFill>
            </a:endParaRPr>
          </a:p>
        </p:txBody>
      </p:sp>
      <p:sp>
        <p:nvSpPr>
          <p:cNvPr id="14" name="TextBox 13"/>
          <p:cNvSpPr txBox="1"/>
          <p:nvPr/>
        </p:nvSpPr>
        <p:spPr>
          <a:xfrm>
            <a:off x="2001740" y="5826633"/>
            <a:ext cx="3634842" cy="646331"/>
          </a:xfrm>
          <a:prstGeom prst="rect">
            <a:avLst/>
          </a:prstGeom>
          <a:noFill/>
        </p:spPr>
        <p:txBody>
          <a:bodyPr wrap="square" rtlCol="0">
            <a:spAutoFit/>
          </a:bodyPr>
          <a:lstStyle/>
          <a:p>
            <a:r>
              <a:rPr lang="en-US" dirty="0" smtClean="0"/>
              <a:t>More on fulfilling your everyday vital needs, less on price</a:t>
            </a:r>
            <a:endParaRPr lang="en-US" dirty="0"/>
          </a:p>
        </p:txBody>
      </p:sp>
      <p:pic>
        <p:nvPicPr>
          <p:cNvPr id="15" name="Picture 10" descr="users.psd"/>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7562" y="2672366"/>
            <a:ext cx="994474" cy="60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619126" y="2685578"/>
            <a:ext cx="3608884" cy="923330"/>
          </a:xfrm>
          <a:prstGeom prst="rect">
            <a:avLst/>
          </a:prstGeom>
          <a:noFill/>
        </p:spPr>
        <p:txBody>
          <a:bodyPr wrap="square" rtlCol="0">
            <a:spAutoFit/>
          </a:bodyPr>
          <a:lstStyle/>
          <a:p>
            <a:r>
              <a:rPr lang="en-US" dirty="0" smtClean="0"/>
              <a:t>Easy to personalize with detachable containers to suit your changing needs</a:t>
            </a:r>
            <a:endParaRPr lang="en-US" dirty="0"/>
          </a:p>
        </p:txBody>
      </p:sp>
      <p:pic>
        <p:nvPicPr>
          <p:cNvPr id="19" name="Picture 18" descr="bo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5539" y="2892066"/>
            <a:ext cx="1474241" cy="2008018"/>
          </a:xfrm>
          <a:prstGeom prst="rect">
            <a:avLst/>
          </a:prstGeom>
        </p:spPr>
      </p:pic>
      <p:sp>
        <p:nvSpPr>
          <p:cNvPr id="20" name="Rectangle 19"/>
          <p:cNvSpPr/>
          <p:nvPr/>
        </p:nvSpPr>
        <p:spPr>
          <a:xfrm>
            <a:off x="2016124" y="0"/>
            <a:ext cx="5286376" cy="873125"/>
          </a:xfrm>
          <a:prstGeom prst="rect">
            <a:avLst/>
          </a:prstGeom>
          <a:solidFill>
            <a:srgbClr val="169A9B">
              <a:alpha val="3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2016124" y="128290"/>
            <a:ext cx="5286376" cy="584776"/>
          </a:xfrm>
          <a:prstGeom prst="rect">
            <a:avLst/>
          </a:prstGeom>
          <a:noFill/>
        </p:spPr>
        <p:txBody>
          <a:bodyPr wrap="square" rtlCol="0">
            <a:spAutoFit/>
          </a:bodyPr>
          <a:lstStyle/>
          <a:p>
            <a:pPr algn="ctr"/>
            <a:r>
              <a:rPr lang="en-US" sz="3200" dirty="0" smtClean="0">
                <a:solidFill>
                  <a:schemeClr val="bg1"/>
                </a:solidFill>
                <a:latin typeface="Arial"/>
                <a:cs typeface="Arial"/>
              </a:rPr>
              <a:t>DIFFERENTIATORS</a:t>
            </a:r>
            <a:endParaRPr lang="en-US" sz="3200" dirty="0"/>
          </a:p>
        </p:txBody>
      </p:sp>
      <p:pic>
        <p:nvPicPr>
          <p:cNvPr id="22" name="Picture 12" descr="22.psd"/>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82667" y="1680472"/>
            <a:ext cx="558680" cy="524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6907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2946</TotalTime>
  <Words>761</Words>
  <Application>Microsoft Office PowerPoint</Application>
  <PresentationFormat>On-screen Show (4:3)</PresentationFormat>
  <Paragraphs>104</Paragraphs>
  <Slides>12</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 Aurora</dc:creator>
  <cp:lastModifiedBy>Jon Andrew Hernandez</cp:lastModifiedBy>
  <cp:revision>104</cp:revision>
  <dcterms:created xsi:type="dcterms:W3CDTF">2015-05-04T19:46:29Z</dcterms:created>
  <dcterms:modified xsi:type="dcterms:W3CDTF">2015-05-21T02:40:17Z</dcterms:modified>
</cp:coreProperties>
</file>